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4"/>
  </p:notesMasterIdLst>
  <p:sldIdLst>
    <p:sldId id="256" r:id="rId3"/>
    <p:sldId id="289" r:id="rId4"/>
    <p:sldId id="305" r:id="rId5"/>
    <p:sldId id="291" r:id="rId6"/>
    <p:sldId id="304" r:id="rId7"/>
    <p:sldId id="292" r:id="rId8"/>
    <p:sldId id="271" r:id="rId9"/>
    <p:sldId id="290" r:id="rId10"/>
    <p:sldId id="288" r:id="rId11"/>
    <p:sldId id="293" r:id="rId12"/>
    <p:sldId id="294" r:id="rId13"/>
    <p:sldId id="295" r:id="rId14"/>
    <p:sldId id="296" r:id="rId15"/>
    <p:sldId id="297" r:id="rId16"/>
    <p:sldId id="298" r:id="rId17"/>
    <p:sldId id="299" r:id="rId18"/>
    <p:sldId id="300" r:id="rId19"/>
    <p:sldId id="301" r:id="rId20"/>
    <p:sldId id="302" r:id="rId21"/>
    <p:sldId id="303" r:id="rId22"/>
    <p:sldId id="263"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A790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67" autoAdjust="0"/>
    <p:restoredTop sz="74693" autoAdjust="0"/>
  </p:normalViewPr>
  <p:slideViewPr>
    <p:cSldViewPr snapToGrid="0">
      <p:cViewPr varScale="1">
        <p:scale>
          <a:sx n="54" d="100"/>
          <a:sy n="54" d="100"/>
        </p:scale>
        <p:origin x="1200" y="60"/>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70" d="100"/>
          <a:sy n="70" d="100"/>
        </p:scale>
        <p:origin x="324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CCB3563-B21F-4472-A953-CA98BFE318F2}" type="datetimeFigureOut">
              <a:rPr lang="en-US" smtClean="0"/>
              <a:t>7/26/2022</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8C36D78-C19F-4765-8B7F-2FE8BFF07D6C}" type="slidenum">
              <a:rPr lang="en-US" smtClean="0"/>
              <a:t>‹#›</a:t>
            </a:fld>
            <a:endParaRPr lang="en-US"/>
          </a:p>
        </p:txBody>
      </p:sp>
    </p:spTree>
    <p:extLst>
      <p:ext uri="{BB962C8B-B14F-4D97-AF65-F5344CB8AC3E}">
        <p14:creationId xmlns:p14="http://schemas.microsoft.com/office/powerpoint/2010/main" val="830410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chemeClr val="tx1"/>
                </a:solidFill>
              </a:rPr>
              <a:t>&lt;Personal Introductions&gt; </a:t>
            </a:r>
          </a:p>
          <a:p>
            <a:endParaRPr lang="en-US" dirty="0">
              <a:solidFill>
                <a:schemeClr val="tx1"/>
              </a:solidFill>
            </a:endParaRPr>
          </a:p>
          <a:p>
            <a:r>
              <a:rPr lang="en-US" dirty="0">
                <a:solidFill>
                  <a:schemeClr val="tx1"/>
                </a:solidFill>
              </a:rPr>
              <a:t>Joshua N. Schreck, Commander-in-Chief appointed VFW National Parliamentarian 2021-2022 and registered parliamentarian with the National Association of Parliamentarians (NAP). </a:t>
            </a:r>
          </a:p>
          <a:p>
            <a:endParaRPr lang="en-US" dirty="0">
              <a:solidFill>
                <a:schemeClr val="tx1"/>
              </a:solidFill>
            </a:endParaRPr>
          </a:p>
          <a:p>
            <a:r>
              <a:rPr lang="en-US" dirty="0">
                <a:solidFill>
                  <a:schemeClr val="tx1"/>
                </a:solidFill>
              </a:rPr>
              <a:t>Johnathan R. Duncan, Administrative Operations Director and subject matter expert on VFW Bylaws. </a:t>
            </a:r>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1</a:t>
            </a:fld>
            <a:endParaRPr lang="en-US"/>
          </a:p>
        </p:txBody>
      </p:sp>
    </p:spTree>
    <p:extLst>
      <p:ext uri="{BB962C8B-B14F-4D97-AF65-F5344CB8AC3E}">
        <p14:creationId xmlns:p14="http://schemas.microsoft.com/office/powerpoint/2010/main" val="38574949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10</a:t>
            </a:fld>
            <a:endParaRPr lang="en-US"/>
          </a:p>
        </p:txBody>
      </p:sp>
    </p:spTree>
    <p:extLst>
      <p:ext uri="{BB962C8B-B14F-4D97-AF65-F5344CB8AC3E}">
        <p14:creationId xmlns:p14="http://schemas.microsoft.com/office/powerpoint/2010/main" val="1452681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11</a:t>
            </a:fld>
            <a:endParaRPr lang="en-US"/>
          </a:p>
        </p:txBody>
      </p:sp>
    </p:spTree>
    <p:extLst>
      <p:ext uri="{BB962C8B-B14F-4D97-AF65-F5344CB8AC3E}">
        <p14:creationId xmlns:p14="http://schemas.microsoft.com/office/powerpoint/2010/main" val="13338308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12</a:t>
            </a:fld>
            <a:endParaRPr lang="en-US"/>
          </a:p>
        </p:txBody>
      </p:sp>
    </p:spTree>
    <p:extLst>
      <p:ext uri="{BB962C8B-B14F-4D97-AF65-F5344CB8AC3E}">
        <p14:creationId xmlns:p14="http://schemas.microsoft.com/office/powerpoint/2010/main" val="534346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13</a:t>
            </a:fld>
            <a:endParaRPr lang="en-US"/>
          </a:p>
        </p:txBody>
      </p:sp>
    </p:spTree>
    <p:extLst>
      <p:ext uri="{BB962C8B-B14F-4D97-AF65-F5344CB8AC3E}">
        <p14:creationId xmlns:p14="http://schemas.microsoft.com/office/powerpoint/2010/main" val="34367734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14</a:t>
            </a:fld>
            <a:endParaRPr lang="en-US"/>
          </a:p>
        </p:txBody>
      </p:sp>
    </p:spTree>
    <p:extLst>
      <p:ext uri="{BB962C8B-B14F-4D97-AF65-F5344CB8AC3E}">
        <p14:creationId xmlns:p14="http://schemas.microsoft.com/office/powerpoint/2010/main" val="6590463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15</a:t>
            </a:fld>
            <a:endParaRPr lang="en-US"/>
          </a:p>
        </p:txBody>
      </p:sp>
    </p:spTree>
    <p:extLst>
      <p:ext uri="{BB962C8B-B14F-4D97-AF65-F5344CB8AC3E}">
        <p14:creationId xmlns:p14="http://schemas.microsoft.com/office/powerpoint/2010/main" val="27334809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16</a:t>
            </a:fld>
            <a:endParaRPr lang="en-US"/>
          </a:p>
        </p:txBody>
      </p:sp>
    </p:spTree>
    <p:extLst>
      <p:ext uri="{BB962C8B-B14F-4D97-AF65-F5344CB8AC3E}">
        <p14:creationId xmlns:p14="http://schemas.microsoft.com/office/powerpoint/2010/main" val="4865925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17</a:t>
            </a:fld>
            <a:endParaRPr lang="en-US"/>
          </a:p>
        </p:txBody>
      </p:sp>
    </p:spTree>
    <p:extLst>
      <p:ext uri="{BB962C8B-B14F-4D97-AF65-F5344CB8AC3E}">
        <p14:creationId xmlns:p14="http://schemas.microsoft.com/office/powerpoint/2010/main" val="33695558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18</a:t>
            </a:fld>
            <a:endParaRPr lang="en-US"/>
          </a:p>
        </p:txBody>
      </p:sp>
    </p:spTree>
    <p:extLst>
      <p:ext uri="{BB962C8B-B14F-4D97-AF65-F5344CB8AC3E}">
        <p14:creationId xmlns:p14="http://schemas.microsoft.com/office/powerpoint/2010/main" val="35139379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19</a:t>
            </a:fld>
            <a:endParaRPr lang="en-US"/>
          </a:p>
        </p:txBody>
      </p:sp>
    </p:spTree>
    <p:extLst>
      <p:ext uri="{BB962C8B-B14F-4D97-AF65-F5344CB8AC3E}">
        <p14:creationId xmlns:p14="http://schemas.microsoft.com/office/powerpoint/2010/main" val="1020568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2</a:t>
            </a:fld>
            <a:endParaRPr lang="en-US"/>
          </a:p>
        </p:txBody>
      </p:sp>
    </p:spTree>
    <p:extLst>
      <p:ext uri="{BB962C8B-B14F-4D97-AF65-F5344CB8AC3E}">
        <p14:creationId xmlns:p14="http://schemas.microsoft.com/office/powerpoint/2010/main" val="9357672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20</a:t>
            </a:fld>
            <a:endParaRPr lang="en-US"/>
          </a:p>
        </p:txBody>
      </p:sp>
    </p:spTree>
    <p:extLst>
      <p:ext uri="{BB962C8B-B14F-4D97-AF65-F5344CB8AC3E}">
        <p14:creationId xmlns:p14="http://schemas.microsoft.com/office/powerpoint/2010/main" val="5416843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8C36D78-C19F-4765-8B7F-2FE8BFF07D6C}" type="slidenum">
              <a:rPr lang="en-US" smtClean="0"/>
              <a:t>21</a:t>
            </a:fld>
            <a:endParaRPr lang="en-US"/>
          </a:p>
        </p:txBody>
      </p:sp>
    </p:spTree>
    <p:extLst>
      <p:ext uri="{BB962C8B-B14F-4D97-AF65-F5344CB8AC3E}">
        <p14:creationId xmlns:p14="http://schemas.microsoft.com/office/powerpoint/2010/main" val="14491644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3</a:t>
            </a:fld>
            <a:endParaRPr lang="en-US"/>
          </a:p>
        </p:txBody>
      </p:sp>
    </p:spTree>
    <p:extLst>
      <p:ext uri="{BB962C8B-B14F-4D97-AF65-F5344CB8AC3E}">
        <p14:creationId xmlns:p14="http://schemas.microsoft.com/office/powerpoint/2010/main" val="707772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4</a:t>
            </a:fld>
            <a:endParaRPr lang="en-US"/>
          </a:p>
        </p:txBody>
      </p:sp>
    </p:spTree>
    <p:extLst>
      <p:ext uri="{BB962C8B-B14F-4D97-AF65-F5344CB8AC3E}">
        <p14:creationId xmlns:p14="http://schemas.microsoft.com/office/powerpoint/2010/main" val="11995108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5</a:t>
            </a:fld>
            <a:endParaRPr lang="en-US"/>
          </a:p>
        </p:txBody>
      </p:sp>
    </p:spTree>
    <p:extLst>
      <p:ext uri="{BB962C8B-B14F-4D97-AF65-F5344CB8AC3E}">
        <p14:creationId xmlns:p14="http://schemas.microsoft.com/office/powerpoint/2010/main" val="20707316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6</a:t>
            </a:fld>
            <a:endParaRPr lang="en-US"/>
          </a:p>
        </p:txBody>
      </p:sp>
    </p:spTree>
    <p:extLst>
      <p:ext uri="{BB962C8B-B14F-4D97-AF65-F5344CB8AC3E}">
        <p14:creationId xmlns:p14="http://schemas.microsoft.com/office/powerpoint/2010/main" val="3401663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AutoNum type="arabicPeriod"/>
            </a:pPr>
            <a:r>
              <a:rPr lang="en-US" sz="1200" dirty="0"/>
              <a:t>Helps an organization achieve its purpose.  Business conducted in meetings focuses on purposes stated in the bylaws.</a:t>
            </a:r>
          </a:p>
          <a:p>
            <a:pPr marL="342900" indent="-342900">
              <a:buAutoNum type="arabicPeriod"/>
            </a:pPr>
            <a:r>
              <a:rPr lang="en-US" sz="1200" dirty="0"/>
              <a:t>Provides equal treatment for all.  Each member has the right to speak; rules determine how many times and for how long one can speak. </a:t>
            </a:r>
          </a:p>
          <a:p>
            <a:pPr marL="342900" indent="-342900">
              <a:buAutoNum type="arabicPeriod"/>
            </a:pPr>
            <a:r>
              <a:rPr lang="en-US" sz="1200" dirty="0"/>
              <a:t>Expedites business and saves time.  Attendees are not allowed to introduce issues outside</a:t>
            </a:r>
            <a:r>
              <a:rPr lang="en-US" sz="1200" baseline="0" dirty="0"/>
              <a:t> of the approved agenda</a:t>
            </a:r>
            <a:r>
              <a:rPr lang="en-US" sz="1200" dirty="0"/>
              <a:t>; the skilled presiding officer keeps the meeting moving.</a:t>
            </a:r>
          </a:p>
          <a:p>
            <a:pPr marL="342900" indent="-342900">
              <a:buAutoNum type="arabicPeriod"/>
            </a:pPr>
            <a:r>
              <a:rPr lang="en-US" sz="1200" dirty="0"/>
              <a:t>Maintains order.  Rules allow the skilled presiding officer to guide the meeting in an orderly manner.  Members, knowing parliamentary rules, help keep order.</a:t>
            </a:r>
          </a:p>
          <a:p>
            <a:pPr marL="342900" indent="-342900">
              <a:buAutoNum type="arabicPeriod"/>
            </a:pPr>
            <a:r>
              <a:rPr lang="en-US" sz="1200" dirty="0"/>
              <a:t>Protects the right of the majority to decide.  Business brought before the assembly with motions or resolutions is adopted by a majority or a two-thirds vote.</a:t>
            </a:r>
          </a:p>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7</a:t>
            </a:fld>
            <a:endParaRPr lang="en-US"/>
          </a:p>
        </p:txBody>
      </p:sp>
    </p:spTree>
    <p:extLst>
      <p:ext uri="{BB962C8B-B14F-4D97-AF65-F5344CB8AC3E}">
        <p14:creationId xmlns:p14="http://schemas.microsoft.com/office/powerpoint/2010/main" val="15518581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sz="1200" dirty="0"/>
              <a:t>6.  Protects the right of the minority to be heard.  Debate can be conducted in a way that each side of an issue has equal time to be heard.  Minority reports are heard on some votes.</a:t>
            </a:r>
          </a:p>
          <a:p>
            <a:pPr marL="0" indent="0">
              <a:buNone/>
            </a:pPr>
            <a:r>
              <a:rPr lang="en-US" sz="1200" dirty="0"/>
              <a:t>7.  Protects the rights of members.  Members have the right to make motions or introduce resolutions, to debate, and to vote.</a:t>
            </a:r>
          </a:p>
          <a:p>
            <a:pPr marL="0" indent="0">
              <a:buNone/>
            </a:pPr>
            <a:r>
              <a:rPr lang="en-US" sz="1200" dirty="0"/>
              <a:t>8.  Protects the rights of absentees.  Minutes of the meeting inform absentees of the proceedings.  Previous notice is needed for introduction of some types of motions.</a:t>
            </a:r>
          </a:p>
          <a:p>
            <a:pPr marL="0" indent="0">
              <a:buNone/>
            </a:pPr>
            <a:r>
              <a:rPr lang="en-US" sz="1200" dirty="0"/>
              <a:t>9.  Helps members understand the universal rules that are useful in any organization. Meetings of large numbers of members require more formality; meetings of small groups or committees may be conducted with less formality.</a:t>
            </a:r>
          </a:p>
          <a:p>
            <a:pPr marL="0" indent="0">
              <a:buNone/>
            </a:pPr>
            <a:r>
              <a:rPr lang="en-US" sz="1200" dirty="0"/>
              <a:t>10.  Makes for meetings that members want to attend.  When there is order and business is accomplished within a reasonable time limit, members gladly attend and participate.</a:t>
            </a:r>
          </a:p>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8</a:t>
            </a:fld>
            <a:endParaRPr lang="en-US"/>
          </a:p>
        </p:txBody>
      </p:sp>
    </p:spTree>
    <p:extLst>
      <p:ext uri="{BB962C8B-B14F-4D97-AF65-F5344CB8AC3E}">
        <p14:creationId xmlns:p14="http://schemas.microsoft.com/office/powerpoint/2010/main" val="31330858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C36D78-C19F-4765-8B7F-2FE8BFF07D6C}" type="slidenum">
              <a:rPr lang="en-US" smtClean="0"/>
              <a:t>9</a:t>
            </a:fld>
            <a:endParaRPr lang="en-US"/>
          </a:p>
        </p:txBody>
      </p:sp>
    </p:spTree>
    <p:extLst>
      <p:ext uri="{BB962C8B-B14F-4D97-AF65-F5344CB8AC3E}">
        <p14:creationId xmlns:p14="http://schemas.microsoft.com/office/powerpoint/2010/main" val="2154455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9550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393236"/>
            <a:ext cx="7886700" cy="488205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a:lvl1pPr>
          </a:lstStyle>
          <a:p>
            <a:fld id="{E2FB73DA-5FDE-45B5-BAA4-C61223CC44F6}" type="slidenum">
              <a:rPr lang="en-US" smtClean="0"/>
              <a:pPr/>
              <a:t>‹#›</a:t>
            </a:fld>
            <a:endParaRPr lang="en-US" dirty="0"/>
          </a:p>
        </p:txBody>
      </p:sp>
      <p:sp>
        <p:nvSpPr>
          <p:cNvPr id="9" name="Title 1"/>
          <p:cNvSpPr>
            <a:spLocks noGrp="1"/>
          </p:cNvSpPr>
          <p:nvPr>
            <p:ph type="title"/>
          </p:nvPr>
        </p:nvSpPr>
        <p:spPr>
          <a:xfrm>
            <a:off x="215153" y="134472"/>
            <a:ext cx="6338048"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620064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28650" y="1458072"/>
            <a:ext cx="3867150" cy="4808257"/>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458073"/>
            <a:ext cx="3867150" cy="479032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fld id="{60B18D57-13A5-4968-950D-8FEF41FA4399}" type="slidenum">
              <a:rPr lang="en-US" smtClean="0"/>
              <a:t>‹#›</a:t>
            </a:fld>
            <a:endParaRPr lang="en-US"/>
          </a:p>
        </p:txBody>
      </p:sp>
      <p:sp>
        <p:nvSpPr>
          <p:cNvPr id="10" name="Title 1"/>
          <p:cNvSpPr>
            <a:spLocks noGrp="1"/>
          </p:cNvSpPr>
          <p:nvPr>
            <p:ph type="title"/>
          </p:nvPr>
        </p:nvSpPr>
        <p:spPr>
          <a:xfrm>
            <a:off x="215153" y="134472"/>
            <a:ext cx="6338048"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594664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0B18D57-13A5-4968-950D-8FEF41FA4399}" type="slidenum">
              <a:rPr lang="en-US" smtClean="0"/>
              <a:t>‹#›</a:t>
            </a:fld>
            <a:endParaRPr lang="en-US"/>
          </a:p>
        </p:txBody>
      </p:sp>
      <p:sp>
        <p:nvSpPr>
          <p:cNvPr id="10" name="Table Placeholder 9"/>
          <p:cNvSpPr>
            <a:spLocks noGrp="1"/>
          </p:cNvSpPr>
          <p:nvPr>
            <p:ph type="tbl" sz="quarter" idx="13"/>
          </p:nvPr>
        </p:nvSpPr>
        <p:spPr>
          <a:xfrm>
            <a:off x="609600" y="1524000"/>
            <a:ext cx="7905749" cy="4724400"/>
          </a:xfrm>
          <a:prstGeom prst="rect">
            <a:avLst/>
          </a:prstGeom>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11" name="Title 1"/>
          <p:cNvSpPr>
            <a:spLocks noGrp="1"/>
          </p:cNvSpPr>
          <p:nvPr>
            <p:ph type="title"/>
          </p:nvPr>
        </p:nvSpPr>
        <p:spPr>
          <a:xfrm>
            <a:off x="215153" y="134472"/>
            <a:ext cx="6338048"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13681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60B18D57-13A5-4968-950D-8FEF41FA4399}" type="slidenum">
              <a:rPr lang="en-US" smtClean="0"/>
              <a:t>‹#›</a:t>
            </a:fld>
            <a:endParaRPr lang="en-US"/>
          </a:p>
        </p:txBody>
      </p:sp>
      <p:sp>
        <p:nvSpPr>
          <p:cNvPr id="11" name="Chart Placeholder 10"/>
          <p:cNvSpPr>
            <a:spLocks noGrp="1"/>
          </p:cNvSpPr>
          <p:nvPr>
            <p:ph type="chart" sz="quarter" idx="11"/>
          </p:nvPr>
        </p:nvSpPr>
        <p:spPr>
          <a:xfrm>
            <a:off x="645459" y="1515035"/>
            <a:ext cx="7869891" cy="4661928"/>
          </a:xfrm>
          <a:prstGeom prst="rect">
            <a:avLst/>
          </a:prstGeom>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12" name="Title 1"/>
          <p:cNvSpPr>
            <a:spLocks noGrp="1"/>
          </p:cNvSpPr>
          <p:nvPr>
            <p:ph type="title"/>
          </p:nvPr>
        </p:nvSpPr>
        <p:spPr>
          <a:xfrm>
            <a:off x="215153" y="134472"/>
            <a:ext cx="6338048"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685688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0B18D57-13A5-4968-950D-8FEF41FA4399}" type="slidenum">
              <a:rPr lang="en-US" smtClean="0"/>
              <a:t>‹#›</a:t>
            </a:fld>
            <a:endParaRPr lang="en-US" dirty="0"/>
          </a:p>
        </p:txBody>
      </p:sp>
      <p:sp>
        <p:nvSpPr>
          <p:cNvPr id="8" name="Title 1"/>
          <p:cNvSpPr>
            <a:spLocks noGrp="1"/>
          </p:cNvSpPr>
          <p:nvPr>
            <p:ph type="title"/>
          </p:nvPr>
        </p:nvSpPr>
        <p:spPr>
          <a:xfrm>
            <a:off x="215153" y="134472"/>
            <a:ext cx="6338048"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2392177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userDrawn="1"/>
        </p:nvPicPr>
        <p:blipFill rotWithShape="1">
          <a:blip r:embed="rId3">
            <a:extLst>
              <a:ext uri="{28A0092B-C50C-407E-A947-70E740481C1C}">
                <a14:useLocalDpi xmlns:a14="http://schemas.microsoft.com/office/drawing/2010/main" val="0"/>
              </a:ext>
            </a:extLst>
          </a:blip>
          <a:srcRect l="28941"/>
          <a:stretch/>
        </p:blipFill>
        <p:spPr>
          <a:xfrm>
            <a:off x="1" y="0"/>
            <a:ext cx="3859110" cy="6858000"/>
          </a:xfrm>
          <a:prstGeom prst="rect">
            <a:avLst/>
          </a:prstGeom>
        </p:spPr>
      </p:pic>
      <p:pic>
        <p:nvPicPr>
          <p:cNvPr id="2" name="Pictur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854401" y="623548"/>
            <a:ext cx="3494500" cy="1221785"/>
          </a:xfrm>
          <a:prstGeom prst="rect">
            <a:avLst/>
          </a:prstGeom>
        </p:spPr>
      </p:pic>
    </p:spTree>
    <p:extLst>
      <p:ext uri="{BB962C8B-B14F-4D97-AF65-F5344CB8AC3E}">
        <p14:creationId xmlns:p14="http://schemas.microsoft.com/office/powerpoint/2010/main" val="3038192845"/>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1252728"/>
            <a:ext cx="9144000" cy="56052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60B18D57-13A5-4968-950D-8FEF41FA4399}" type="slidenum">
              <a:rPr lang="en-US" smtClean="0"/>
              <a:pPr/>
              <a:t>‹#›</a:t>
            </a:fld>
            <a:endParaRPr lang="en-US" dirty="0"/>
          </a:p>
        </p:txBody>
      </p:sp>
      <p:cxnSp>
        <p:nvCxnSpPr>
          <p:cNvPr id="5" name="Straight Connector 4"/>
          <p:cNvCxnSpPr/>
          <p:nvPr userDrawn="1"/>
        </p:nvCxnSpPr>
        <p:spPr>
          <a:xfrm>
            <a:off x="0" y="1243584"/>
            <a:ext cx="9144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6797845" y="273873"/>
            <a:ext cx="1977485" cy="691983"/>
          </a:xfrm>
          <a:prstGeom prst="rect">
            <a:avLst/>
          </a:prstGeom>
        </p:spPr>
      </p:pic>
    </p:spTree>
    <p:extLst>
      <p:ext uri="{BB962C8B-B14F-4D97-AF65-F5344CB8AC3E}">
        <p14:creationId xmlns:p14="http://schemas.microsoft.com/office/powerpoint/2010/main" val="2365841268"/>
      </p:ext>
    </p:extLst>
  </p:cSld>
  <p:clrMap bg1="lt1" tx1="dk1" bg2="lt2" tx2="dk2" accent1="accent1" accent2="accent2" accent3="accent3" accent4="accent4" accent5="accent5" accent6="accent6" hlink="hlink" folHlink="folHlink"/>
  <p:sldLayoutIdLst>
    <p:sldLayoutId id="2147483674" r:id="rId1"/>
    <p:sldLayoutId id="2147483676" r:id="rId2"/>
    <p:sldLayoutId id="2147483680" r:id="rId3"/>
    <p:sldLayoutId id="2147483681" r:id="rId4"/>
    <p:sldLayoutId id="2147483678" r:id="rId5"/>
  </p:sldLayoutIdLst>
  <p:hf hdr="0" ftr="0" dt="0"/>
  <p:txStyles>
    <p:titleStyle>
      <a:lvl1pPr algn="l" defTabSz="914400" rtl="0" eaLnBrk="1" latinLnBrk="0" hangingPunct="1">
        <a:lnSpc>
          <a:spcPct val="90000"/>
        </a:lnSpc>
        <a:spcBef>
          <a:spcPct val="0"/>
        </a:spcBef>
        <a:buNone/>
        <a:defRPr sz="40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09636" y="2445259"/>
            <a:ext cx="6400800" cy="2431435"/>
          </a:xfrm>
          <a:prstGeom prst="rect">
            <a:avLst/>
          </a:prstGeom>
          <a:noFill/>
        </p:spPr>
        <p:txBody>
          <a:bodyPr wrap="square" rtlCol="0">
            <a:spAutoFit/>
          </a:bodyPr>
          <a:lstStyle/>
          <a:p>
            <a:pPr algn="r"/>
            <a:endParaRPr lang="en-US" sz="3600" b="1" dirty="0">
              <a:latin typeface="Arial" panose="020B0604020202020204" pitchFamily="34" charset="0"/>
              <a:cs typeface="Arial" panose="020B0604020202020204" pitchFamily="34" charset="0"/>
            </a:endParaRPr>
          </a:p>
          <a:p>
            <a:pPr algn="ctr"/>
            <a:r>
              <a:rPr lang="en-US" sz="3600" b="1" dirty="0">
                <a:latin typeface="Arial" panose="020B0604020202020204" pitchFamily="34" charset="0"/>
                <a:cs typeface="Arial" panose="020B0604020202020204" pitchFamily="34" charset="0"/>
              </a:rPr>
              <a:t>PARLIAMENTARY</a:t>
            </a:r>
          </a:p>
          <a:p>
            <a:pPr algn="ctr"/>
            <a:r>
              <a:rPr lang="en-US" sz="3600" b="1" dirty="0">
                <a:latin typeface="Arial" panose="020B0604020202020204" pitchFamily="34" charset="0"/>
                <a:cs typeface="Arial" panose="020B0604020202020204" pitchFamily="34" charset="0"/>
              </a:rPr>
              <a:t>PROCEDURE</a:t>
            </a:r>
          </a:p>
          <a:p>
            <a:pPr algn="r"/>
            <a:endParaRPr lang="en-US" sz="4400" b="1" dirty="0">
              <a:latin typeface="Times New Roman" panose="02020603050405020304" pitchFamily="18" charset="0"/>
              <a:cs typeface="Times New Roman" panose="02020603050405020304" pitchFamily="18" charset="0"/>
            </a:endParaRPr>
          </a:p>
        </p:txBody>
      </p:sp>
      <p:sp>
        <p:nvSpPr>
          <p:cNvPr id="5" name="TextBox 4"/>
          <p:cNvSpPr txBox="1"/>
          <p:nvPr/>
        </p:nvSpPr>
        <p:spPr>
          <a:xfrm>
            <a:off x="3693459" y="4543987"/>
            <a:ext cx="5386427" cy="1938992"/>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Johnathan R. Duncan</a:t>
            </a:r>
          </a:p>
          <a:p>
            <a:r>
              <a:rPr lang="en-US" sz="2400" dirty="0">
                <a:latin typeface="Arial" panose="020B0604020202020204" pitchFamily="34" charset="0"/>
                <a:cs typeface="Arial" panose="020B0604020202020204" pitchFamily="34" charset="0"/>
              </a:rPr>
              <a:t>Director, Administrative Operations</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Joshua N. Schreck </a:t>
            </a:r>
          </a:p>
          <a:p>
            <a:r>
              <a:rPr lang="en-US" sz="2400" dirty="0">
                <a:latin typeface="Arial" panose="020B0604020202020204" pitchFamily="34" charset="0"/>
                <a:cs typeface="Arial" panose="020B0604020202020204" pitchFamily="34" charset="0"/>
              </a:rPr>
              <a:t>VFW National Parliamentarian (21-22) </a:t>
            </a:r>
          </a:p>
        </p:txBody>
      </p:sp>
    </p:spTree>
    <p:extLst>
      <p:ext uri="{BB962C8B-B14F-4D97-AF65-F5344CB8AC3E}">
        <p14:creationId xmlns:p14="http://schemas.microsoft.com/office/powerpoint/2010/main" val="1307898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2FB73DA-5FDE-45B5-BAA4-C61223CC44F6}" type="slidenum">
              <a:rPr lang="en-US" smtClean="0"/>
              <a:pPr/>
              <a:t>10</a:t>
            </a:fld>
            <a:endParaRPr lang="en-US" dirty="0"/>
          </a:p>
        </p:txBody>
      </p:sp>
      <p:sp>
        <p:nvSpPr>
          <p:cNvPr id="4" name="Title 3"/>
          <p:cNvSpPr>
            <a:spLocks noGrp="1"/>
          </p:cNvSpPr>
          <p:nvPr>
            <p:ph type="title"/>
          </p:nvPr>
        </p:nvSpPr>
        <p:spPr/>
        <p:txBody>
          <a:bodyPr/>
          <a:lstStyle/>
          <a:p>
            <a:r>
              <a:rPr lang="en-US" dirty="0">
                <a:ln w="11430"/>
                <a:solidFill>
                  <a:srgbClr val="990000"/>
                </a:solidFill>
                <a:effectLst>
                  <a:outerShdw blurRad="50800" dist="39000" dir="5460000" algn="tl">
                    <a:srgbClr val="000000">
                      <a:alpha val="38000"/>
                    </a:srgbClr>
                  </a:outerShdw>
                </a:effectLst>
              </a:rPr>
              <a:t>Taking Care of Business</a:t>
            </a:r>
            <a:endParaRPr lang="en-US" dirty="0">
              <a:solidFill>
                <a:srgbClr val="990000"/>
              </a:solidFill>
            </a:endParaRPr>
          </a:p>
        </p:txBody>
      </p:sp>
      <p:sp>
        <p:nvSpPr>
          <p:cNvPr id="6" name="Content Placeholder 4"/>
          <p:cNvSpPr>
            <a:spLocks noGrp="1"/>
          </p:cNvSpPr>
          <p:nvPr>
            <p:ph idx="1"/>
          </p:nvPr>
        </p:nvSpPr>
        <p:spPr>
          <a:xfrm>
            <a:off x="628650" y="1393235"/>
            <a:ext cx="7886700" cy="5328239"/>
          </a:xfrm>
        </p:spPr>
        <p:txBody>
          <a:bodyPr lIns="91440"/>
          <a:lstStyle/>
          <a:p>
            <a:pPr marL="0" indent="0">
              <a:spcAft>
                <a:spcPts val="1000"/>
              </a:spcAft>
              <a:buNone/>
            </a:pPr>
            <a:r>
              <a:rPr lang="en-US" sz="2000" dirty="0"/>
              <a:t>Once the agenda, or order of business, has been adopted the business within the agenda may be taken up and moved forward. </a:t>
            </a:r>
          </a:p>
          <a:p>
            <a:pPr marL="0" indent="0">
              <a:spcAft>
                <a:spcPts val="1000"/>
              </a:spcAft>
              <a:buNone/>
            </a:pPr>
            <a:r>
              <a:rPr lang="en-US" sz="2000" dirty="0"/>
              <a:t>The business of a meeting is carried forward by motions. The object of all motions is to take up one item at a time and move the business forward by disposing of each item in an orderly and democratic manner.</a:t>
            </a:r>
          </a:p>
          <a:p>
            <a:pPr marL="0" indent="0">
              <a:spcAft>
                <a:spcPts val="1000"/>
              </a:spcAft>
              <a:buNone/>
            </a:pPr>
            <a:r>
              <a:rPr lang="en-US" sz="2000" dirty="0"/>
              <a:t>No member shall in debate impeach the motives of a fellow member or treat them with disrespect. Members shall avoid personal attacks and unbecoming speech. A member shall not pass between the speaker and the chair. Disruptive conduct shall be deemed a violation of order, and, if continued, the offending member shall be reprimanded by the presiding officer and may be ordered to retire from the room. Failure to comply with an order to retire may subject a member to disciplinary action for conduct prejudicial to the good order and discipline. </a:t>
            </a:r>
          </a:p>
        </p:txBody>
      </p:sp>
    </p:spTree>
    <p:extLst>
      <p:ext uri="{BB962C8B-B14F-4D97-AF65-F5344CB8AC3E}">
        <p14:creationId xmlns:p14="http://schemas.microsoft.com/office/powerpoint/2010/main" val="37426968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2FB73DA-5FDE-45B5-BAA4-C61223CC44F6}" type="slidenum">
              <a:rPr lang="en-US" smtClean="0"/>
              <a:pPr/>
              <a:t>11</a:t>
            </a:fld>
            <a:endParaRPr lang="en-US" dirty="0"/>
          </a:p>
        </p:txBody>
      </p:sp>
      <p:sp>
        <p:nvSpPr>
          <p:cNvPr id="4" name="Title 3"/>
          <p:cNvSpPr>
            <a:spLocks noGrp="1"/>
          </p:cNvSpPr>
          <p:nvPr>
            <p:ph type="title"/>
          </p:nvPr>
        </p:nvSpPr>
        <p:spPr/>
        <p:txBody>
          <a:bodyPr/>
          <a:lstStyle/>
          <a:p>
            <a:r>
              <a:rPr lang="en-US" dirty="0">
                <a:ln w="11430"/>
                <a:solidFill>
                  <a:srgbClr val="990000"/>
                </a:solidFill>
                <a:effectLst>
                  <a:outerShdw blurRad="50800" dist="39000" dir="5460000" algn="tl">
                    <a:srgbClr val="000000">
                      <a:alpha val="38000"/>
                    </a:srgbClr>
                  </a:outerShdw>
                </a:effectLst>
              </a:rPr>
              <a:t>Taking Care of Business: Recognition</a:t>
            </a:r>
            <a:endParaRPr lang="en-US" dirty="0">
              <a:solidFill>
                <a:srgbClr val="990000"/>
              </a:solidFill>
            </a:endParaRPr>
          </a:p>
        </p:txBody>
      </p:sp>
      <p:sp>
        <p:nvSpPr>
          <p:cNvPr id="6" name="Content Placeholder 4"/>
          <p:cNvSpPr>
            <a:spLocks noGrp="1"/>
          </p:cNvSpPr>
          <p:nvPr>
            <p:ph idx="1"/>
          </p:nvPr>
        </p:nvSpPr>
        <p:spPr>
          <a:xfrm>
            <a:off x="628650" y="1393235"/>
            <a:ext cx="7886700" cy="5328239"/>
          </a:xfrm>
        </p:spPr>
        <p:txBody>
          <a:bodyPr lIns="91440"/>
          <a:lstStyle/>
          <a:p>
            <a:pPr marL="0" indent="0">
              <a:spcAft>
                <a:spcPts val="1000"/>
              </a:spcAft>
              <a:buNone/>
            </a:pPr>
            <a:r>
              <a:rPr lang="en-US" sz="2000" dirty="0"/>
              <a:t>In making a motion, or moving, the member should rise, face the chair, and signal or call for attention in a manner which will not disrupt the meeting. Once recognized by the chair, the speaker should first state his or her name and Post/District/Department, so such information can be recorded in the minutes.</a:t>
            </a:r>
          </a:p>
          <a:p>
            <a:pPr marL="0" indent="0">
              <a:spcAft>
                <a:spcPts val="1000"/>
              </a:spcAft>
              <a:buNone/>
            </a:pPr>
            <a:endParaRPr lang="en-US" sz="2000" dirty="0"/>
          </a:p>
          <a:p>
            <a:pPr marL="0" indent="0">
              <a:spcAft>
                <a:spcPts val="1000"/>
              </a:spcAft>
              <a:buNone/>
            </a:pPr>
            <a:r>
              <a:rPr lang="en-US" sz="2000" dirty="0"/>
              <a:t>In other democratic bodies, it is proper to address the chair as “Mr. Chairman” or “Madame Chair,” but in the VFW it is proper to say “Comrade Commander” and offer a military salute in order to be recognized. </a:t>
            </a:r>
          </a:p>
          <a:p>
            <a:pPr marL="0" indent="0">
              <a:spcAft>
                <a:spcPts val="1000"/>
              </a:spcAft>
              <a:buNone/>
            </a:pPr>
            <a:endParaRPr lang="en-US" sz="2000" dirty="0"/>
          </a:p>
          <a:p>
            <a:pPr marL="0" indent="0">
              <a:spcAft>
                <a:spcPts val="1000"/>
              </a:spcAft>
              <a:buNone/>
            </a:pPr>
            <a:r>
              <a:rPr lang="en-US" sz="2000" dirty="0"/>
              <a:t>Once a motion has been made, it is the duty of the chair to repeat it in order that everyone hears it, and also to clarify it, if it was made in confused language.</a:t>
            </a:r>
          </a:p>
          <a:p>
            <a:pPr marL="0" indent="0">
              <a:spcAft>
                <a:spcPts val="1000"/>
              </a:spcAft>
              <a:buNone/>
            </a:pPr>
            <a:endParaRPr lang="en-US" sz="2000" dirty="0"/>
          </a:p>
          <a:p>
            <a:pPr marL="0" indent="0">
              <a:spcAft>
                <a:spcPts val="1000"/>
              </a:spcAft>
              <a:buNone/>
            </a:pPr>
            <a:endParaRPr lang="en-US" sz="2000" dirty="0"/>
          </a:p>
        </p:txBody>
      </p:sp>
    </p:spTree>
    <p:extLst>
      <p:ext uri="{BB962C8B-B14F-4D97-AF65-F5344CB8AC3E}">
        <p14:creationId xmlns:p14="http://schemas.microsoft.com/office/powerpoint/2010/main" val="32934875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2FB73DA-5FDE-45B5-BAA4-C61223CC44F6}" type="slidenum">
              <a:rPr lang="en-US" smtClean="0"/>
              <a:pPr/>
              <a:t>12</a:t>
            </a:fld>
            <a:endParaRPr lang="en-US" dirty="0"/>
          </a:p>
        </p:txBody>
      </p:sp>
      <p:sp>
        <p:nvSpPr>
          <p:cNvPr id="4" name="Title 3"/>
          <p:cNvSpPr>
            <a:spLocks noGrp="1"/>
          </p:cNvSpPr>
          <p:nvPr>
            <p:ph type="title"/>
          </p:nvPr>
        </p:nvSpPr>
        <p:spPr/>
        <p:txBody>
          <a:bodyPr/>
          <a:lstStyle/>
          <a:p>
            <a:r>
              <a:rPr lang="en-US" dirty="0">
                <a:ln w="11430"/>
                <a:solidFill>
                  <a:srgbClr val="990000"/>
                </a:solidFill>
                <a:effectLst>
                  <a:outerShdw blurRad="50800" dist="39000" dir="5460000" algn="tl">
                    <a:srgbClr val="000000">
                      <a:alpha val="38000"/>
                    </a:srgbClr>
                  </a:outerShdw>
                </a:effectLst>
              </a:rPr>
              <a:t>Taking Care of Business: Making Motions</a:t>
            </a:r>
            <a:endParaRPr lang="en-US" dirty="0">
              <a:solidFill>
                <a:srgbClr val="990000"/>
              </a:solidFill>
            </a:endParaRPr>
          </a:p>
        </p:txBody>
      </p:sp>
      <p:sp>
        <p:nvSpPr>
          <p:cNvPr id="6" name="Content Placeholder 4"/>
          <p:cNvSpPr>
            <a:spLocks noGrp="1"/>
          </p:cNvSpPr>
          <p:nvPr>
            <p:ph idx="1"/>
          </p:nvPr>
        </p:nvSpPr>
        <p:spPr>
          <a:xfrm>
            <a:off x="628650" y="1393235"/>
            <a:ext cx="7886700" cy="5328239"/>
          </a:xfrm>
        </p:spPr>
        <p:txBody>
          <a:bodyPr lIns="91440"/>
          <a:lstStyle/>
          <a:p>
            <a:pPr marL="0" indent="0">
              <a:spcAft>
                <a:spcPts val="1000"/>
              </a:spcAft>
              <a:buNone/>
            </a:pPr>
            <a:r>
              <a:rPr lang="en-US" sz="2000" dirty="0"/>
              <a:t>Once properly recognized by the Chair, a motion may be made. It is important the proposed motion is made in a clear and concise manner. The motion should be repeated and clarified by the Chair before being seconded. </a:t>
            </a:r>
          </a:p>
          <a:p>
            <a:pPr marL="0" indent="0">
              <a:spcAft>
                <a:spcPts val="1000"/>
              </a:spcAft>
              <a:buNone/>
            </a:pPr>
            <a:endParaRPr lang="en-US" sz="2000" dirty="0"/>
          </a:p>
          <a:p>
            <a:pPr marL="0" indent="0">
              <a:spcAft>
                <a:spcPts val="1000"/>
              </a:spcAft>
              <a:buNone/>
            </a:pPr>
            <a:r>
              <a:rPr lang="en-US" sz="2000" dirty="0"/>
              <a:t>Correct: “I move that (clear and plain language that is specific and limiting with a time constraint if necessary).”</a:t>
            </a:r>
          </a:p>
          <a:p>
            <a:pPr marL="0" indent="0">
              <a:spcAft>
                <a:spcPts val="1000"/>
              </a:spcAft>
              <a:buNone/>
            </a:pPr>
            <a:endParaRPr lang="en-US" sz="2000" dirty="0"/>
          </a:p>
          <a:p>
            <a:pPr marL="0" indent="0">
              <a:spcAft>
                <a:spcPts val="1000"/>
              </a:spcAft>
              <a:buNone/>
            </a:pPr>
            <a:r>
              <a:rPr lang="en-US" sz="2000" dirty="0"/>
              <a:t>Incorrect: “(long drawn out explanation with no clear indication of where the motion starts and ends)… I so move.” </a:t>
            </a:r>
          </a:p>
          <a:p>
            <a:pPr marL="0" indent="0">
              <a:spcAft>
                <a:spcPts val="1000"/>
              </a:spcAft>
              <a:buNone/>
            </a:pPr>
            <a:endParaRPr lang="en-US" sz="2000" dirty="0"/>
          </a:p>
          <a:p>
            <a:pPr marL="0" indent="0">
              <a:spcAft>
                <a:spcPts val="1000"/>
              </a:spcAft>
              <a:buNone/>
            </a:pPr>
            <a:endParaRPr lang="en-US" sz="2000" dirty="0"/>
          </a:p>
        </p:txBody>
      </p:sp>
    </p:spTree>
    <p:extLst>
      <p:ext uri="{BB962C8B-B14F-4D97-AF65-F5344CB8AC3E}">
        <p14:creationId xmlns:p14="http://schemas.microsoft.com/office/powerpoint/2010/main" val="1874107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2FB73DA-5FDE-45B5-BAA4-C61223CC44F6}" type="slidenum">
              <a:rPr lang="en-US" smtClean="0"/>
              <a:pPr/>
              <a:t>13</a:t>
            </a:fld>
            <a:endParaRPr lang="en-US" dirty="0"/>
          </a:p>
        </p:txBody>
      </p:sp>
      <p:sp>
        <p:nvSpPr>
          <p:cNvPr id="4" name="Title 3"/>
          <p:cNvSpPr>
            <a:spLocks noGrp="1"/>
          </p:cNvSpPr>
          <p:nvPr>
            <p:ph type="title"/>
          </p:nvPr>
        </p:nvSpPr>
        <p:spPr/>
        <p:txBody>
          <a:bodyPr/>
          <a:lstStyle/>
          <a:p>
            <a:r>
              <a:rPr lang="en-US" dirty="0">
                <a:ln w="11430"/>
                <a:solidFill>
                  <a:srgbClr val="990000"/>
                </a:solidFill>
                <a:effectLst>
                  <a:outerShdw blurRad="50800" dist="39000" dir="5460000" algn="tl">
                    <a:srgbClr val="000000">
                      <a:alpha val="38000"/>
                    </a:srgbClr>
                  </a:outerShdw>
                </a:effectLst>
              </a:rPr>
              <a:t>Taking Care of Business: Debating Motions</a:t>
            </a:r>
            <a:endParaRPr lang="en-US" dirty="0">
              <a:solidFill>
                <a:srgbClr val="990000"/>
              </a:solidFill>
            </a:endParaRPr>
          </a:p>
        </p:txBody>
      </p:sp>
      <p:sp>
        <p:nvSpPr>
          <p:cNvPr id="6" name="Content Placeholder 4"/>
          <p:cNvSpPr>
            <a:spLocks noGrp="1"/>
          </p:cNvSpPr>
          <p:nvPr>
            <p:ph idx="1"/>
          </p:nvPr>
        </p:nvSpPr>
        <p:spPr>
          <a:xfrm>
            <a:off x="628650" y="1393235"/>
            <a:ext cx="7886700" cy="5328239"/>
          </a:xfrm>
        </p:spPr>
        <p:txBody>
          <a:bodyPr lIns="91440"/>
          <a:lstStyle/>
          <a:p>
            <a:pPr marL="0" indent="0">
              <a:spcAft>
                <a:spcPts val="1000"/>
              </a:spcAft>
              <a:buNone/>
            </a:pPr>
            <a:r>
              <a:rPr lang="en-US" sz="2000" dirty="0"/>
              <a:t>Once a motion has been proposed, clarified by the Chair, and seconded, the motion may be debated or amended. </a:t>
            </a:r>
          </a:p>
          <a:p>
            <a:pPr marL="0" indent="0">
              <a:spcAft>
                <a:spcPts val="1000"/>
              </a:spcAft>
              <a:buNone/>
            </a:pPr>
            <a:endParaRPr lang="en-US" sz="2000" dirty="0"/>
          </a:p>
          <a:p>
            <a:pPr marL="0" indent="0">
              <a:spcAft>
                <a:spcPts val="1000"/>
              </a:spcAft>
              <a:buNone/>
            </a:pPr>
            <a:r>
              <a:rPr lang="en-US" sz="2000" dirty="0"/>
              <a:t>While debating a motion, no member shall speak more than twice on the same question, nor longer than 10 minutes each time. No member shall speak a second time on the same question if any member who has not spoken on that question arises to claim the floor to speak thereon. </a:t>
            </a:r>
          </a:p>
          <a:p>
            <a:pPr marL="0" indent="0">
              <a:spcAft>
                <a:spcPts val="1000"/>
              </a:spcAft>
              <a:buNone/>
            </a:pPr>
            <a:endParaRPr lang="en-US" sz="2000" dirty="0"/>
          </a:p>
          <a:p>
            <a:pPr marL="0" indent="0">
              <a:spcAft>
                <a:spcPts val="1000"/>
              </a:spcAft>
              <a:buNone/>
            </a:pPr>
            <a:r>
              <a:rPr lang="en-US" sz="2000" dirty="0"/>
              <a:t>Nominating speeches shall not exceed 5 minutes each, nor exceed two seconding speeches of two minutes each.</a:t>
            </a:r>
          </a:p>
          <a:p>
            <a:pPr marL="0" indent="0">
              <a:spcAft>
                <a:spcPts val="1000"/>
              </a:spcAft>
              <a:buNone/>
            </a:pPr>
            <a:endParaRPr lang="en-US" sz="2000" dirty="0"/>
          </a:p>
          <a:p>
            <a:pPr marL="0" indent="0">
              <a:spcAft>
                <a:spcPts val="1000"/>
              </a:spcAft>
              <a:buNone/>
            </a:pPr>
            <a:endParaRPr lang="en-US" sz="2000" dirty="0"/>
          </a:p>
          <a:p>
            <a:pPr marL="0" indent="0">
              <a:spcAft>
                <a:spcPts val="1000"/>
              </a:spcAft>
              <a:buNone/>
            </a:pPr>
            <a:endParaRPr lang="en-US" sz="2000" dirty="0"/>
          </a:p>
        </p:txBody>
      </p:sp>
    </p:spTree>
    <p:extLst>
      <p:ext uri="{BB962C8B-B14F-4D97-AF65-F5344CB8AC3E}">
        <p14:creationId xmlns:p14="http://schemas.microsoft.com/office/powerpoint/2010/main" val="2055065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2FB73DA-5FDE-45B5-BAA4-C61223CC44F6}" type="slidenum">
              <a:rPr lang="en-US" smtClean="0"/>
              <a:pPr/>
              <a:t>14</a:t>
            </a:fld>
            <a:endParaRPr lang="en-US" dirty="0"/>
          </a:p>
        </p:txBody>
      </p:sp>
      <p:sp>
        <p:nvSpPr>
          <p:cNvPr id="4" name="Title 3"/>
          <p:cNvSpPr>
            <a:spLocks noGrp="1"/>
          </p:cNvSpPr>
          <p:nvPr>
            <p:ph type="title"/>
          </p:nvPr>
        </p:nvSpPr>
        <p:spPr/>
        <p:txBody>
          <a:bodyPr/>
          <a:lstStyle/>
          <a:p>
            <a:r>
              <a:rPr lang="en-US" dirty="0">
                <a:ln w="11430"/>
                <a:solidFill>
                  <a:srgbClr val="990000"/>
                </a:solidFill>
                <a:effectLst>
                  <a:outerShdw blurRad="50800" dist="39000" dir="5460000" algn="tl">
                    <a:srgbClr val="000000">
                      <a:alpha val="38000"/>
                    </a:srgbClr>
                  </a:outerShdw>
                </a:effectLst>
              </a:rPr>
              <a:t>Taking Care of Business: Amending Motions</a:t>
            </a:r>
            <a:endParaRPr lang="en-US" dirty="0">
              <a:solidFill>
                <a:srgbClr val="990000"/>
              </a:solidFill>
            </a:endParaRPr>
          </a:p>
        </p:txBody>
      </p:sp>
      <p:sp>
        <p:nvSpPr>
          <p:cNvPr id="6" name="Content Placeholder 4"/>
          <p:cNvSpPr>
            <a:spLocks noGrp="1"/>
          </p:cNvSpPr>
          <p:nvPr>
            <p:ph idx="1"/>
          </p:nvPr>
        </p:nvSpPr>
        <p:spPr>
          <a:xfrm>
            <a:off x="628650" y="1393235"/>
            <a:ext cx="7886700" cy="5328239"/>
          </a:xfrm>
        </p:spPr>
        <p:txBody>
          <a:bodyPr lIns="91440"/>
          <a:lstStyle/>
          <a:p>
            <a:pPr marL="0" indent="0">
              <a:spcAft>
                <a:spcPts val="1000"/>
              </a:spcAft>
              <a:buNone/>
            </a:pPr>
            <a:r>
              <a:rPr lang="en-US" sz="2000" dirty="0"/>
              <a:t>Once a motion has been proposed, clarified by the Chair, and seconded, the motion may be debated or amended. </a:t>
            </a:r>
          </a:p>
          <a:p>
            <a:pPr marL="0" indent="0">
              <a:spcAft>
                <a:spcPts val="1000"/>
              </a:spcAft>
              <a:buNone/>
            </a:pPr>
            <a:endParaRPr lang="en-US" sz="2000" dirty="0"/>
          </a:p>
          <a:p>
            <a:pPr marL="0" indent="0">
              <a:spcAft>
                <a:spcPts val="1000"/>
              </a:spcAft>
              <a:buNone/>
            </a:pPr>
            <a:r>
              <a:rPr lang="en-US" sz="2000" dirty="0"/>
              <a:t>The object of an amendment is to change or modify the original motion, without destroying the sense of it. For instance, if there was a motion on the floor to hold a picnic, it could be amended to add a date or a place, but it could not be amended to change the affair from a picnic to a bowling match.</a:t>
            </a:r>
          </a:p>
          <a:p>
            <a:pPr marL="0" indent="0">
              <a:spcAft>
                <a:spcPts val="1000"/>
              </a:spcAft>
              <a:buNone/>
            </a:pPr>
            <a:endParaRPr lang="en-US" sz="2000" dirty="0"/>
          </a:p>
          <a:p>
            <a:pPr marL="0" indent="0">
              <a:spcAft>
                <a:spcPts val="1000"/>
              </a:spcAft>
              <a:buNone/>
            </a:pPr>
            <a:r>
              <a:rPr lang="en-US" sz="2000" dirty="0"/>
              <a:t>Amendments should take the form of: inserting or adding words to the motion; striking out words; substituting words or sentences. The chair is obliged to rule out of order any proposed amendment which would do more than the above, and change the sense of the motion entirely.</a:t>
            </a:r>
          </a:p>
          <a:p>
            <a:pPr marL="0" indent="0">
              <a:spcAft>
                <a:spcPts val="1000"/>
              </a:spcAft>
              <a:buNone/>
            </a:pPr>
            <a:endParaRPr lang="en-US" sz="2000" dirty="0"/>
          </a:p>
        </p:txBody>
      </p:sp>
    </p:spTree>
    <p:extLst>
      <p:ext uri="{BB962C8B-B14F-4D97-AF65-F5344CB8AC3E}">
        <p14:creationId xmlns:p14="http://schemas.microsoft.com/office/powerpoint/2010/main" val="37697722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2FB73DA-5FDE-45B5-BAA4-C61223CC44F6}" type="slidenum">
              <a:rPr lang="en-US" smtClean="0"/>
              <a:pPr/>
              <a:t>15</a:t>
            </a:fld>
            <a:endParaRPr lang="en-US" dirty="0"/>
          </a:p>
        </p:txBody>
      </p:sp>
      <p:sp>
        <p:nvSpPr>
          <p:cNvPr id="4" name="Title 3"/>
          <p:cNvSpPr>
            <a:spLocks noGrp="1"/>
          </p:cNvSpPr>
          <p:nvPr>
            <p:ph type="title"/>
          </p:nvPr>
        </p:nvSpPr>
        <p:spPr/>
        <p:txBody>
          <a:bodyPr/>
          <a:lstStyle/>
          <a:p>
            <a:r>
              <a:rPr lang="en-US" dirty="0">
                <a:ln w="11430"/>
                <a:solidFill>
                  <a:srgbClr val="990000"/>
                </a:solidFill>
                <a:effectLst>
                  <a:outerShdw blurRad="50800" dist="39000" dir="5460000" algn="tl">
                    <a:srgbClr val="000000">
                      <a:alpha val="38000"/>
                    </a:srgbClr>
                  </a:outerShdw>
                </a:effectLst>
              </a:rPr>
              <a:t>Taking Care of Business: Amending Motions (cont.)</a:t>
            </a:r>
            <a:endParaRPr lang="en-US" dirty="0">
              <a:solidFill>
                <a:srgbClr val="990000"/>
              </a:solidFill>
            </a:endParaRPr>
          </a:p>
        </p:txBody>
      </p:sp>
      <p:sp>
        <p:nvSpPr>
          <p:cNvPr id="6" name="Content Placeholder 4"/>
          <p:cNvSpPr>
            <a:spLocks noGrp="1"/>
          </p:cNvSpPr>
          <p:nvPr>
            <p:ph idx="1"/>
          </p:nvPr>
        </p:nvSpPr>
        <p:spPr>
          <a:xfrm>
            <a:off x="628650" y="1393235"/>
            <a:ext cx="7886700" cy="5328239"/>
          </a:xfrm>
        </p:spPr>
        <p:txBody>
          <a:bodyPr lIns="91440"/>
          <a:lstStyle/>
          <a:p>
            <a:pPr marL="0" indent="0">
              <a:spcAft>
                <a:spcPts val="1000"/>
              </a:spcAft>
              <a:buNone/>
            </a:pPr>
            <a:endParaRPr lang="en-US" sz="2000" dirty="0"/>
          </a:p>
          <a:p>
            <a:pPr marL="0" indent="0">
              <a:spcAft>
                <a:spcPts val="1000"/>
              </a:spcAft>
              <a:buNone/>
            </a:pPr>
            <a:endParaRPr lang="en-US" sz="2000" dirty="0"/>
          </a:p>
          <a:p>
            <a:pPr marL="0" indent="0">
              <a:spcAft>
                <a:spcPts val="1000"/>
              </a:spcAft>
              <a:buNone/>
            </a:pPr>
            <a:r>
              <a:rPr lang="en-US" sz="2000" dirty="0"/>
              <a:t>Amendments to motions are debatable (that is, can be discussed). Like motions, amendments also require seconding. Discussion on an amendment must be confined to the amendment itself.</a:t>
            </a:r>
          </a:p>
          <a:p>
            <a:pPr marL="0" indent="0">
              <a:spcAft>
                <a:spcPts val="1000"/>
              </a:spcAft>
              <a:buNone/>
            </a:pPr>
            <a:endParaRPr lang="en-US" sz="2000" dirty="0"/>
          </a:p>
          <a:p>
            <a:pPr marL="0" indent="0">
              <a:spcAft>
                <a:spcPts val="1000"/>
              </a:spcAft>
              <a:buNone/>
            </a:pPr>
            <a:r>
              <a:rPr lang="en-US" sz="2000" dirty="0"/>
              <a:t>In taking the vote, after debate, the amendment is first voted upon, and then the motion itself is voted upon. Sometimes, the nature of the amendment is such that passing or defeating the amendment carries or defeats the motion also. In that event, it is not necessary to take a vote on the motion.</a:t>
            </a:r>
          </a:p>
        </p:txBody>
      </p:sp>
    </p:spTree>
    <p:extLst>
      <p:ext uri="{BB962C8B-B14F-4D97-AF65-F5344CB8AC3E}">
        <p14:creationId xmlns:p14="http://schemas.microsoft.com/office/powerpoint/2010/main" val="11089375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2FB73DA-5FDE-45B5-BAA4-C61223CC44F6}" type="slidenum">
              <a:rPr lang="en-US" smtClean="0"/>
              <a:pPr/>
              <a:t>16</a:t>
            </a:fld>
            <a:endParaRPr lang="en-US" dirty="0"/>
          </a:p>
        </p:txBody>
      </p:sp>
      <p:sp>
        <p:nvSpPr>
          <p:cNvPr id="4" name="Title 3"/>
          <p:cNvSpPr>
            <a:spLocks noGrp="1"/>
          </p:cNvSpPr>
          <p:nvPr>
            <p:ph type="title"/>
          </p:nvPr>
        </p:nvSpPr>
        <p:spPr/>
        <p:txBody>
          <a:bodyPr/>
          <a:lstStyle/>
          <a:p>
            <a:r>
              <a:rPr lang="en-US" dirty="0">
                <a:ln w="11430"/>
                <a:solidFill>
                  <a:srgbClr val="990000"/>
                </a:solidFill>
                <a:effectLst>
                  <a:outerShdw blurRad="50800" dist="39000" dir="5460000" algn="tl">
                    <a:srgbClr val="000000">
                      <a:alpha val="38000"/>
                    </a:srgbClr>
                  </a:outerShdw>
                </a:effectLst>
              </a:rPr>
              <a:t>Taking Care of Business: Deferring Motions</a:t>
            </a:r>
            <a:endParaRPr lang="en-US" dirty="0">
              <a:solidFill>
                <a:srgbClr val="990000"/>
              </a:solidFill>
            </a:endParaRPr>
          </a:p>
        </p:txBody>
      </p:sp>
      <p:sp>
        <p:nvSpPr>
          <p:cNvPr id="6" name="Content Placeholder 4"/>
          <p:cNvSpPr>
            <a:spLocks noGrp="1"/>
          </p:cNvSpPr>
          <p:nvPr>
            <p:ph idx="1"/>
          </p:nvPr>
        </p:nvSpPr>
        <p:spPr>
          <a:xfrm>
            <a:off x="628650" y="1393235"/>
            <a:ext cx="7886700" cy="5328239"/>
          </a:xfrm>
        </p:spPr>
        <p:txBody>
          <a:bodyPr lIns="91440"/>
          <a:lstStyle/>
          <a:p>
            <a:pPr marL="0" indent="0">
              <a:spcAft>
                <a:spcPts val="1000"/>
              </a:spcAft>
              <a:buNone/>
            </a:pPr>
            <a:r>
              <a:rPr lang="en-US" sz="2000" dirty="0"/>
              <a:t>Once a matter has been duly placed on the floor through motion and seconded, it may become necessary to defer or postpone action. This can be done democratically by the assembly in several ways, in addition to withdrawing the motion, which we have already covered.</a:t>
            </a:r>
          </a:p>
          <a:p>
            <a:pPr marL="0" indent="0">
              <a:spcAft>
                <a:spcPts val="1000"/>
              </a:spcAft>
              <a:buNone/>
            </a:pPr>
            <a:r>
              <a:rPr lang="en-US" sz="2000" dirty="0"/>
              <a:t>Tabling: A motion to table is a motion to lay aside business in such a manner that it can be renewed at a later time—either at the same meeting or a later one. A motion to table requires a second. Once seconded, the motion to table cannot be either debated or amended, but must be put to immediate vote without discussion.</a:t>
            </a:r>
          </a:p>
          <a:p>
            <a:pPr marL="0" indent="0">
              <a:spcAft>
                <a:spcPts val="1000"/>
              </a:spcAft>
              <a:buNone/>
            </a:pPr>
            <a:r>
              <a:rPr lang="en-US" sz="2000" dirty="0"/>
              <a:t>When it is desired to resume the matter which was tabled, the correct motion is to “take from the table.” This motion must be seconded, and is also not subject to debate or amendment. When a matter is taken from the table, it is taken with all previous actions, amendments, etc., and resumed just as it was when tabled.</a:t>
            </a:r>
          </a:p>
        </p:txBody>
      </p:sp>
    </p:spTree>
    <p:extLst>
      <p:ext uri="{BB962C8B-B14F-4D97-AF65-F5344CB8AC3E}">
        <p14:creationId xmlns:p14="http://schemas.microsoft.com/office/powerpoint/2010/main" val="1961846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2FB73DA-5FDE-45B5-BAA4-C61223CC44F6}" type="slidenum">
              <a:rPr lang="en-US" smtClean="0"/>
              <a:pPr/>
              <a:t>17</a:t>
            </a:fld>
            <a:endParaRPr lang="en-US" dirty="0"/>
          </a:p>
        </p:txBody>
      </p:sp>
      <p:sp>
        <p:nvSpPr>
          <p:cNvPr id="4" name="Title 3"/>
          <p:cNvSpPr>
            <a:spLocks noGrp="1"/>
          </p:cNvSpPr>
          <p:nvPr>
            <p:ph type="title"/>
          </p:nvPr>
        </p:nvSpPr>
        <p:spPr/>
        <p:txBody>
          <a:bodyPr/>
          <a:lstStyle/>
          <a:p>
            <a:r>
              <a:rPr lang="en-US" dirty="0">
                <a:ln w="11430"/>
                <a:solidFill>
                  <a:srgbClr val="990000"/>
                </a:solidFill>
                <a:effectLst>
                  <a:outerShdw blurRad="50800" dist="39000" dir="5460000" algn="tl">
                    <a:srgbClr val="000000">
                      <a:alpha val="38000"/>
                    </a:srgbClr>
                  </a:outerShdw>
                </a:effectLst>
              </a:rPr>
              <a:t>Taking Care of Business: Deferring Motions (cont.)</a:t>
            </a:r>
            <a:endParaRPr lang="en-US" dirty="0">
              <a:solidFill>
                <a:srgbClr val="990000"/>
              </a:solidFill>
            </a:endParaRPr>
          </a:p>
        </p:txBody>
      </p:sp>
      <p:sp>
        <p:nvSpPr>
          <p:cNvPr id="6" name="Content Placeholder 4"/>
          <p:cNvSpPr>
            <a:spLocks noGrp="1"/>
          </p:cNvSpPr>
          <p:nvPr>
            <p:ph idx="1"/>
          </p:nvPr>
        </p:nvSpPr>
        <p:spPr>
          <a:xfrm>
            <a:off x="628650" y="1393235"/>
            <a:ext cx="7886700" cy="5328239"/>
          </a:xfrm>
        </p:spPr>
        <p:txBody>
          <a:bodyPr lIns="91440"/>
          <a:lstStyle/>
          <a:p>
            <a:pPr marL="0" indent="0">
              <a:spcAft>
                <a:spcPts val="1000"/>
              </a:spcAft>
              <a:buNone/>
            </a:pPr>
            <a:r>
              <a:rPr lang="en-US" sz="2000" dirty="0"/>
              <a:t>Tabling a motion or matter does not carry a time limit. That kind of postponement is handled as follows:</a:t>
            </a:r>
          </a:p>
          <a:p>
            <a:pPr marL="0" indent="0">
              <a:spcAft>
                <a:spcPts val="1000"/>
              </a:spcAft>
              <a:buNone/>
            </a:pPr>
            <a:r>
              <a:rPr lang="en-US" sz="2000" dirty="0"/>
              <a:t>• Postpone to a Set Time: When the object is to set a future time at which a matter or motion must be considered, do not move to table. Instead, move to postpone to a set time, date, or meeting. A motion to so postpone consideration requires a second. It can be debated before being voted on, and can be amended as to the time.</a:t>
            </a:r>
          </a:p>
          <a:p>
            <a:pPr marL="0" indent="0">
              <a:spcAft>
                <a:spcPts val="1000"/>
              </a:spcAft>
              <a:buNone/>
            </a:pPr>
            <a:r>
              <a:rPr lang="en-US" sz="2000" dirty="0"/>
              <a:t>• Place in Committee: When it is desired to let a few handle a given matter, instead of tying up the whole meeting needlessly, this is done by committing or placing in committee through a properly worded motion.</a:t>
            </a:r>
          </a:p>
          <a:p>
            <a:pPr marL="0" indent="0">
              <a:spcAft>
                <a:spcPts val="1000"/>
              </a:spcAft>
              <a:buNone/>
            </a:pPr>
            <a:r>
              <a:rPr lang="en-US" sz="2000" dirty="0"/>
              <a:t>• Postpone Indefinitely: A motion to postpone indefinitely is really a motion to kill the subject. It must be seconded, can be debated, but cannot be amended.</a:t>
            </a:r>
          </a:p>
        </p:txBody>
      </p:sp>
    </p:spTree>
    <p:extLst>
      <p:ext uri="{BB962C8B-B14F-4D97-AF65-F5344CB8AC3E}">
        <p14:creationId xmlns:p14="http://schemas.microsoft.com/office/powerpoint/2010/main" val="2738772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2FB73DA-5FDE-45B5-BAA4-C61223CC44F6}" type="slidenum">
              <a:rPr lang="en-US" smtClean="0"/>
              <a:pPr/>
              <a:t>18</a:t>
            </a:fld>
            <a:endParaRPr lang="en-US" dirty="0"/>
          </a:p>
        </p:txBody>
      </p:sp>
      <p:sp>
        <p:nvSpPr>
          <p:cNvPr id="4" name="Title 3"/>
          <p:cNvSpPr>
            <a:spLocks noGrp="1"/>
          </p:cNvSpPr>
          <p:nvPr>
            <p:ph type="title"/>
          </p:nvPr>
        </p:nvSpPr>
        <p:spPr/>
        <p:txBody>
          <a:bodyPr/>
          <a:lstStyle/>
          <a:p>
            <a:r>
              <a:rPr lang="en-US" dirty="0">
                <a:ln w="11430"/>
                <a:solidFill>
                  <a:srgbClr val="990000"/>
                </a:solidFill>
                <a:effectLst>
                  <a:outerShdw blurRad="50800" dist="39000" dir="5460000" algn="tl">
                    <a:srgbClr val="000000">
                      <a:alpha val="38000"/>
                    </a:srgbClr>
                  </a:outerShdw>
                </a:effectLst>
              </a:rPr>
              <a:t>Overruling the Chair</a:t>
            </a:r>
            <a:endParaRPr lang="en-US" dirty="0">
              <a:solidFill>
                <a:srgbClr val="990000"/>
              </a:solidFill>
            </a:endParaRPr>
          </a:p>
        </p:txBody>
      </p:sp>
      <p:sp>
        <p:nvSpPr>
          <p:cNvPr id="6" name="Content Placeholder 4"/>
          <p:cNvSpPr>
            <a:spLocks noGrp="1"/>
          </p:cNvSpPr>
          <p:nvPr>
            <p:ph idx="1"/>
          </p:nvPr>
        </p:nvSpPr>
        <p:spPr>
          <a:xfrm>
            <a:off x="628650" y="1393235"/>
            <a:ext cx="7886700" cy="5328239"/>
          </a:xfrm>
        </p:spPr>
        <p:txBody>
          <a:bodyPr lIns="91440"/>
          <a:lstStyle/>
          <a:p>
            <a:pPr marL="0" indent="0">
              <a:spcAft>
                <a:spcPts val="1000"/>
              </a:spcAft>
              <a:buNone/>
            </a:pPr>
            <a:r>
              <a:rPr lang="en-US" sz="2000" dirty="0"/>
              <a:t>The Chairman of a meeting or the “Chair” has certain rights, but they do not include engineering the meeting, or “railroading” certain matters through. A decision of the chair can always be subjected to change through appeal.</a:t>
            </a:r>
          </a:p>
          <a:p>
            <a:pPr marL="0" indent="0">
              <a:spcAft>
                <a:spcPts val="1000"/>
              </a:spcAft>
              <a:buNone/>
            </a:pPr>
            <a:endParaRPr lang="en-US" sz="2000" dirty="0"/>
          </a:p>
          <a:p>
            <a:pPr marL="0" indent="0">
              <a:spcAft>
                <a:spcPts val="1000"/>
              </a:spcAft>
              <a:buNone/>
            </a:pPr>
            <a:r>
              <a:rPr lang="en-US" sz="2000" dirty="0"/>
              <a:t>When a member rises to appeal a decision of the chair, their motion can be either to appeal the decision, or to overrule the chair—they both have the same meaning.</a:t>
            </a:r>
          </a:p>
          <a:p>
            <a:pPr marL="0" indent="0">
              <a:spcAft>
                <a:spcPts val="1000"/>
              </a:spcAft>
              <a:buNone/>
            </a:pPr>
            <a:endParaRPr lang="en-US" sz="2000" dirty="0"/>
          </a:p>
          <a:p>
            <a:pPr marL="0" indent="0">
              <a:spcAft>
                <a:spcPts val="1000"/>
              </a:spcAft>
              <a:buNone/>
            </a:pPr>
            <a:r>
              <a:rPr lang="en-US" sz="2000" dirty="0"/>
              <a:t>Under such circumstances, the member should state carefully and in understandable language why he/she is making the motion. The motion requires a second.</a:t>
            </a:r>
          </a:p>
        </p:txBody>
      </p:sp>
    </p:spTree>
    <p:extLst>
      <p:ext uri="{BB962C8B-B14F-4D97-AF65-F5344CB8AC3E}">
        <p14:creationId xmlns:p14="http://schemas.microsoft.com/office/powerpoint/2010/main" val="877911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2FB73DA-5FDE-45B5-BAA4-C61223CC44F6}" type="slidenum">
              <a:rPr lang="en-US" smtClean="0"/>
              <a:pPr/>
              <a:t>19</a:t>
            </a:fld>
            <a:endParaRPr lang="en-US" dirty="0"/>
          </a:p>
        </p:txBody>
      </p:sp>
      <p:sp>
        <p:nvSpPr>
          <p:cNvPr id="4" name="Title 3"/>
          <p:cNvSpPr>
            <a:spLocks noGrp="1"/>
          </p:cNvSpPr>
          <p:nvPr>
            <p:ph type="title"/>
          </p:nvPr>
        </p:nvSpPr>
        <p:spPr/>
        <p:txBody>
          <a:bodyPr/>
          <a:lstStyle/>
          <a:p>
            <a:r>
              <a:rPr lang="en-US" dirty="0">
                <a:ln w="11430"/>
                <a:solidFill>
                  <a:srgbClr val="990000"/>
                </a:solidFill>
                <a:effectLst>
                  <a:outerShdw blurRad="50800" dist="39000" dir="5460000" algn="tl">
                    <a:srgbClr val="000000">
                      <a:alpha val="38000"/>
                    </a:srgbClr>
                  </a:outerShdw>
                </a:effectLst>
              </a:rPr>
              <a:t>Taking the Minutes</a:t>
            </a:r>
            <a:endParaRPr lang="en-US" dirty="0">
              <a:solidFill>
                <a:srgbClr val="990000"/>
              </a:solidFill>
            </a:endParaRPr>
          </a:p>
        </p:txBody>
      </p:sp>
      <p:sp>
        <p:nvSpPr>
          <p:cNvPr id="6" name="Content Placeholder 4"/>
          <p:cNvSpPr>
            <a:spLocks noGrp="1"/>
          </p:cNvSpPr>
          <p:nvPr>
            <p:ph idx="1"/>
          </p:nvPr>
        </p:nvSpPr>
        <p:spPr>
          <a:xfrm>
            <a:off x="628650" y="1393235"/>
            <a:ext cx="7886700" cy="5328239"/>
          </a:xfrm>
        </p:spPr>
        <p:txBody>
          <a:bodyPr lIns="91440"/>
          <a:lstStyle/>
          <a:p>
            <a:pPr marL="0" indent="0">
              <a:spcAft>
                <a:spcPts val="1000"/>
              </a:spcAft>
              <a:buNone/>
            </a:pPr>
            <a:r>
              <a:rPr lang="en-US" sz="2000" dirty="0"/>
              <a:t>The minutes of a meeting are simply a record of the proceedings of that particular meeting. As such, they can only be accepted by the body. In short, the general membership can only accept minutes of the membership meetings, the executive board can only accept its own minutes, etc. Upon reading of the minutes of a given meeting, they are subject to a motion to accept. Sometimes, corrections are raised, and then the minutes are accepted as corrected.</a:t>
            </a:r>
          </a:p>
          <a:p>
            <a:pPr marL="0" indent="0">
              <a:spcAft>
                <a:spcPts val="1000"/>
              </a:spcAft>
              <a:buNone/>
            </a:pPr>
            <a:r>
              <a:rPr lang="en-US" sz="2000" dirty="0"/>
              <a:t>Being simply the record of proceedings, minutes may be corrected at any time, including subsequent meetings.</a:t>
            </a:r>
          </a:p>
          <a:p>
            <a:pPr marL="0" indent="0">
              <a:spcAft>
                <a:spcPts val="1000"/>
              </a:spcAft>
              <a:buNone/>
            </a:pPr>
            <a:r>
              <a:rPr lang="en-US" sz="2000" dirty="0"/>
              <a:t>Minutes shall record all main motions which were not withdrawn, all points of order, all appeals and whether lost or sustained. The makers of motions should be recorded, but not necessarily the seconders.</a:t>
            </a:r>
          </a:p>
          <a:p>
            <a:pPr marL="0" indent="0">
              <a:spcAft>
                <a:spcPts val="1000"/>
              </a:spcAft>
              <a:buNone/>
            </a:pPr>
            <a:r>
              <a:rPr lang="en-US" sz="2000" dirty="0"/>
              <a:t>The date, time, and place of the meeting, as well as the time of adjournment should be in the minutes. Also the results of any roll call votes, and full report of tellers who tally ballots. </a:t>
            </a:r>
          </a:p>
        </p:txBody>
      </p:sp>
    </p:spTree>
    <p:extLst>
      <p:ext uri="{BB962C8B-B14F-4D97-AF65-F5344CB8AC3E}">
        <p14:creationId xmlns:p14="http://schemas.microsoft.com/office/powerpoint/2010/main" val="326496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28650" y="1393235"/>
            <a:ext cx="7886700" cy="5328239"/>
          </a:xfrm>
        </p:spPr>
        <p:txBody>
          <a:bodyPr lIns="91440"/>
          <a:lstStyle/>
          <a:p>
            <a:pPr marL="0" marR="0" indent="0">
              <a:spcBef>
                <a:spcPts val="0"/>
              </a:spcBef>
              <a:spcAft>
                <a:spcPts val="0"/>
              </a:spcAft>
              <a:buNone/>
            </a:pPr>
            <a:endParaRPr lang="en-US" sz="2000" dirty="0">
              <a:effectLst/>
              <a:ea typeface="Calibri" panose="020F0502020204030204" pitchFamily="34" charset="0"/>
            </a:endParaRPr>
          </a:p>
          <a:p>
            <a:pPr marL="0" marR="0" indent="0">
              <a:spcBef>
                <a:spcPts val="0"/>
              </a:spcBef>
              <a:spcAft>
                <a:spcPts val="0"/>
              </a:spcAft>
              <a:buNone/>
            </a:pPr>
            <a:r>
              <a:rPr lang="en-US" sz="2000" dirty="0">
                <a:effectLst/>
                <a:ea typeface="Calibri" panose="020F0502020204030204" pitchFamily="34" charset="0"/>
              </a:rPr>
              <a:t>The 2022 Podium Edition (Congressional Charter, Bylaws, Manual of Procedure, and Ritual) is now available; physical copies are available for purchase at the </a:t>
            </a:r>
            <a:r>
              <a:rPr lang="en-US" sz="2000" dirty="0"/>
              <a:t>VFW Store </a:t>
            </a:r>
            <a:r>
              <a:rPr lang="en-US" sz="2000" dirty="0">
                <a:effectLst/>
                <a:ea typeface="Calibri" panose="020F0502020204030204" pitchFamily="34" charset="0"/>
              </a:rPr>
              <a:t>and a digital copy may be downloaded behind the member login at </a:t>
            </a:r>
            <a:r>
              <a:rPr lang="en-US" sz="2000" dirty="0"/>
              <a:t>VFW.org. </a:t>
            </a:r>
          </a:p>
          <a:p>
            <a:pPr marR="0" indent="0">
              <a:spcBef>
                <a:spcPts val="0"/>
              </a:spcBef>
              <a:spcAft>
                <a:spcPts val="0"/>
              </a:spcAft>
              <a:buNone/>
            </a:pPr>
            <a:r>
              <a:rPr lang="en-US" sz="2000" dirty="0"/>
              <a:t> </a:t>
            </a:r>
          </a:p>
          <a:p>
            <a:pPr marL="0" marR="0" indent="0">
              <a:spcBef>
                <a:spcPts val="0"/>
              </a:spcBef>
              <a:spcAft>
                <a:spcPts val="0"/>
              </a:spcAft>
              <a:buNone/>
            </a:pPr>
            <a:r>
              <a:rPr lang="en-US" sz="2000" dirty="0">
                <a:effectLst/>
                <a:ea typeface="Calibri" panose="020F0502020204030204" pitchFamily="34" charset="0"/>
              </a:rPr>
              <a:t>The website section </a:t>
            </a:r>
            <a:r>
              <a:rPr lang="en-US" sz="2000" b="1" i="1" dirty="0">
                <a:effectLst/>
                <a:ea typeface="Calibri" panose="020F0502020204030204" pitchFamily="34" charset="0"/>
              </a:rPr>
              <a:t>Member &amp; Officer Training, Forms &amp; Templates</a:t>
            </a:r>
            <a:r>
              <a:rPr lang="en-US" sz="2000" dirty="0">
                <a:effectLst/>
                <a:ea typeface="Calibri" panose="020F0502020204030204" pitchFamily="34" charset="0"/>
              </a:rPr>
              <a:t> is now titled </a:t>
            </a:r>
            <a:r>
              <a:rPr lang="en-US" sz="2000" b="1" i="1" dirty="0">
                <a:effectLst/>
                <a:ea typeface="Calibri" panose="020F0502020204030204" pitchFamily="34" charset="0"/>
              </a:rPr>
              <a:t>Bylaws: Training, Forms &amp; Templates</a:t>
            </a:r>
            <a:r>
              <a:rPr lang="en-US" sz="2000" dirty="0">
                <a:effectLst/>
                <a:ea typeface="Calibri" panose="020F0502020204030204" pitchFamily="34" charset="0"/>
              </a:rPr>
              <a:t> as this section now houses the digital copy of the 2022 Podium Edition available for download. </a:t>
            </a:r>
          </a:p>
          <a:p>
            <a:pPr marR="0" indent="0">
              <a:spcBef>
                <a:spcPts val="0"/>
              </a:spcBef>
              <a:spcAft>
                <a:spcPts val="0"/>
              </a:spcAft>
              <a:buNone/>
            </a:pPr>
            <a:r>
              <a:rPr lang="en-US" sz="2000" dirty="0">
                <a:effectLst/>
                <a:ea typeface="Calibri" panose="020F0502020204030204" pitchFamily="34" charset="0"/>
              </a:rPr>
              <a:t> </a:t>
            </a:r>
          </a:p>
          <a:p>
            <a:pPr marL="0" marR="0" indent="0">
              <a:spcBef>
                <a:spcPts val="0"/>
              </a:spcBef>
              <a:spcAft>
                <a:spcPts val="0"/>
              </a:spcAft>
              <a:buNone/>
            </a:pPr>
            <a:r>
              <a:rPr lang="en-US" sz="2000" dirty="0">
                <a:effectLst/>
                <a:ea typeface="Calibri" panose="020F0502020204030204" pitchFamily="34" charset="0"/>
              </a:rPr>
              <a:t>Our Parliamentary Procedure Training video series is now available for view within the Bylaws: Training, Forms &amp; Templates section of VFW.org. Given by VFW National Parliamentarian Joshua Schreck, these ten (10) short videos cover everything from how to make and handle motions to challenging announced results of a voice vote. </a:t>
            </a:r>
          </a:p>
          <a:p>
            <a:pPr marL="0" marR="0" indent="0">
              <a:spcBef>
                <a:spcPts val="0"/>
              </a:spcBef>
              <a:spcAft>
                <a:spcPts val="0"/>
              </a:spcAft>
              <a:buNone/>
            </a:pPr>
            <a:r>
              <a:rPr lang="en-US" sz="2000" dirty="0">
                <a:effectLst/>
                <a:ea typeface="Calibri" panose="020F0502020204030204" pitchFamily="34" charset="0"/>
              </a:rPr>
              <a:t> </a:t>
            </a:r>
          </a:p>
          <a:p>
            <a:pPr marL="0" marR="0" indent="0">
              <a:spcBef>
                <a:spcPts val="0"/>
              </a:spcBef>
              <a:spcAft>
                <a:spcPts val="0"/>
              </a:spcAft>
              <a:buNone/>
            </a:pPr>
            <a:endParaRPr lang="en-US" sz="2000" dirty="0">
              <a:effectLst/>
              <a:ea typeface="Calibri" panose="020F0502020204030204" pitchFamily="34" charset="0"/>
            </a:endParaRPr>
          </a:p>
        </p:txBody>
      </p:sp>
      <p:sp>
        <p:nvSpPr>
          <p:cNvPr id="3" name="Slide Number Placeholder 2"/>
          <p:cNvSpPr>
            <a:spLocks noGrp="1"/>
          </p:cNvSpPr>
          <p:nvPr>
            <p:ph type="sldNum" sz="quarter" idx="12"/>
          </p:nvPr>
        </p:nvSpPr>
        <p:spPr/>
        <p:txBody>
          <a:bodyPr/>
          <a:lstStyle/>
          <a:p>
            <a:fld id="{E2FB73DA-5FDE-45B5-BAA4-C61223CC44F6}" type="slidenum">
              <a:rPr lang="en-US" smtClean="0"/>
              <a:pPr/>
              <a:t>2</a:t>
            </a:fld>
            <a:endParaRPr lang="en-US" dirty="0"/>
          </a:p>
        </p:txBody>
      </p:sp>
      <p:sp>
        <p:nvSpPr>
          <p:cNvPr id="4" name="Title 3"/>
          <p:cNvSpPr>
            <a:spLocks noGrp="1"/>
          </p:cNvSpPr>
          <p:nvPr>
            <p:ph type="title"/>
          </p:nvPr>
        </p:nvSpPr>
        <p:spPr/>
        <p:txBody>
          <a:bodyPr/>
          <a:lstStyle/>
          <a:p>
            <a:r>
              <a:rPr lang="en-US" dirty="0">
                <a:ln w="11430"/>
                <a:solidFill>
                  <a:srgbClr val="990000"/>
                </a:solidFill>
                <a:effectLst>
                  <a:outerShdw blurRad="50800" dist="39000" dir="5460000" algn="tl">
                    <a:srgbClr val="000000">
                      <a:alpha val="38000"/>
                    </a:srgbClr>
                  </a:outerShdw>
                </a:effectLst>
              </a:rPr>
              <a:t>VFW.org Training &amp; Support</a:t>
            </a:r>
            <a:endParaRPr lang="en-US" dirty="0">
              <a:solidFill>
                <a:srgbClr val="990000"/>
              </a:solidFill>
            </a:endParaRPr>
          </a:p>
        </p:txBody>
      </p:sp>
    </p:spTree>
    <p:extLst>
      <p:ext uri="{BB962C8B-B14F-4D97-AF65-F5344CB8AC3E}">
        <p14:creationId xmlns:p14="http://schemas.microsoft.com/office/powerpoint/2010/main" val="32410244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2FB73DA-5FDE-45B5-BAA4-C61223CC44F6}" type="slidenum">
              <a:rPr lang="en-US" smtClean="0"/>
              <a:pPr/>
              <a:t>20</a:t>
            </a:fld>
            <a:endParaRPr lang="en-US" dirty="0"/>
          </a:p>
        </p:txBody>
      </p:sp>
      <p:sp>
        <p:nvSpPr>
          <p:cNvPr id="4" name="Title 3"/>
          <p:cNvSpPr>
            <a:spLocks noGrp="1"/>
          </p:cNvSpPr>
          <p:nvPr>
            <p:ph type="title"/>
          </p:nvPr>
        </p:nvSpPr>
        <p:spPr/>
        <p:txBody>
          <a:bodyPr/>
          <a:lstStyle/>
          <a:p>
            <a:r>
              <a:rPr lang="en-US" dirty="0">
                <a:ln w="11430"/>
                <a:solidFill>
                  <a:srgbClr val="990000"/>
                </a:solidFill>
                <a:effectLst>
                  <a:outerShdw blurRad="50800" dist="39000" dir="5460000" algn="tl">
                    <a:srgbClr val="000000">
                      <a:alpha val="38000"/>
                    </a:srgbClr>
                  </a:outerShdw>
                </a:effectLst>
              </a:rPr>
              <a:t>The Power of Collective Voice and Collective Genius</a:t>
            </a:r>
            <a:endParaRPr lang="en-US" dirty="0">
              <a:solidFill>
                <a:srgbClr val="990000"/>
              </a:solidFill>
            </a:endParaRPr>
          </a:p>
        </p:txBody>
      </p:sp>
      <p:sp>
        <p:nvSpPr>
          <p:cNvPr id="6" name="Content Placeholder 4"/>
          <p:cNvSpPr>
            <a:spLocks noGrp="1"/>
          </p:cNvSpPr>
          <p:nvPr>
            <p:ph idx="1"/>
          </p:nvPr>
        </p:nvSpPr>
        <p:spPr>
          <a:xfrm>
            <a:off x="628650" y="1393235"/>
            <a:ext cx="7886700" cy="5328239"/>
          </a:xfrm>
        </p:spPr>
        <p:txBody>
          <a:bodyPr lIns="91440"/>
          <a:lstStyle/>
          <a:p>
            <a:pPr marL="0" indent="0">
              <a:spcAft>
                <a:spcPts val="1000"/>
              </a:spcAft>
              <a:buNone/>
            </a:pPr>
            <a:r>
              <a:rPr lang="en-US" sz="2000" dirty="0"/>
              <a:t>When used correctly, parliamentary procedure is an effective tool to expedite the forward progress of a meeting; however, as with any tool parliamentary procedure can be misused. </a:t>
            </a:r>
          </a:p>
          <a:p>
            <a:pPr marL="0" indent="0">
              <a:spcAft>
                <a:spcPts val="1000"/>
              </a:spcAft>
              <a:buNone/>
            </a:pPr>
            <a:endParaRPr lang="en-US" sz="2000" dirty="0"/>
          </a:p>
          <a:p>
            <a:pPr marL="0" indent="0">
              <a:spcAft>
                <a:spcPts val="1000"/>
              </a:spcAft>
              <a:buNone/>
            </a:pPr>
            <a:r>
              <a:rPr lang="en-US" sz="2000" dirty="0"/>
              <a:t>It’s important to remember that this tool is to be used to benefit our society – the VFW and never hinder its progress or forward momentum. </a:t>
            </a:r>
          </a:p>
          <a:p>
            <a:pPr marL="0" indent="0">
              <a:spcAft>
                <a:spcPts val="1000"/>
              </a:spcAft>
              <a:buNone/>
            </a:pPr>
            <a:endParaRPr lang="en-US" sz="2000" dirty="0"/>
          </a:p>
          <a:p>
            <a:pPr marL="0" indent="0">
              <a:spcAft>
                <a:spcPts val="1000"/>
              </a:spcAft>
              <a:buNone/>
            </a:pPr>
            <a:r>
              <a:rPr lang="en-US" sz="2000" dirty="0"/>
              <a:t>As with all things we do in the VFW, we must always seek to understand first, in order to be better mentors, educators, and leaders rather than berate, reject, and dispel those who we do not understand or disagree with</a:t>
            </a:r>
            <a:r>
              <a:rPr lang="en-US" sz="2000"/>
              <a:t>.  </a:t>
            </a:r>
            <a:endParaRPr lang="en-US" sz="2000" dirty="0"/>
          </a:p>
        </p:txBody>
      </p:sp>
    </p:spTree>
    <p:extLst>
      <p:ext uri="{BB962C8B-B14F-4D97-AF65-F5344CB8AC3E}">
        <p14:creationId xmlns:p14="http://schemas.microsoft.com/office/powerpoint/2010/main" val="9019256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16353" y="1971167"/>
            <a:ext cx="5585280" cy="1015663"/>
          </a:xfrm>
          <a:prstGeom prst="rect">
            <a:avLst/>
          </a:prstGeom>
          <a:noFill/>
        </p:spPr>
        <p:txBody>
          <a:bodyPr wrap="square" rtlCol="0">
            <a:spAutoFit/>
          </a:bodyPr>
          <a:lstStyle/>
          <a:p>
            <a:pPr algn="ctr"/>
            <a:r>
              <a:rPr lang="en-US" sz="6000" b="1" dirty="0">
                <a:cs typeface="Times New Roman" panose="02020603050405020304" pitchFamily="18" charset="0"/>
              </a:rPr>
              <a:t>QUESTIONS?</a:t>
            </a:r>
          </a:p>
        </p:txBody>
      </p:sp>
      <p:sp>
        <p:nvSpPr>
          <p:cNvPr id="3" name="TextBox 2"/>
          <p:cNvSpPr txBox="1"/>
          <p:nvPr/>
        </p:nvSpPr>
        <p:spPr>
          <a:xfrm>
            <a:off x="3427177" y="2986830"/>
            <a:ext cx="5585280" cy="3416320"/>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Johnathan R. Duncan</a:t>
            </a:r>
          </a:p>
          <a:p>
            <a:r>
              <a:rPr lang="en-US" sz="2400" dirty="0">
                <a:latin typeface="Arial" panose="020B0604020202020204" pitchFamily="34" charset="0"/>
                <a:cs typeface="Arial" panose="020B0604020202020204" pitchFamily="34" charset="0"/>
              </a:rPr>
              <a:t>Director, Administrative Operations</a:t>
            </a:r>
          </a:p>
          <a:p>
            <a:r>
              <a:rPr lang="en-US" sz="2400" dirty="0">
                <a:latin typeface="Arial" panose="020B0604020202020204" pitchFamily="34" charset="0"/>
                <a:cs typeface="Arial" panose="020B0604020202020204" pitchFamily="34" charset="0"/>
              </a:rPr>
              <a:t>Phone: 816.968.1133</a:t>
            </a:r>
          </a:p>
          <a:p>
            <a:r>
              <a:rPr lang="en-US" sz="2400" dirty="0">
                <a:latin typeface="Arial" panose="020B0604020202020204" pitchFamily="34" charset="0"/>
                <a:cs typeface="Arial" panose="020B0604020202020204" pitchFamily="34" charset="0"/>
              </a:rPr>
              <a:t>Email: JDuncan@vfw.org</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Joshua N. Schreck</a:t>
            </a:r>
          </a:p>
          <a:p>
            <a:r>
              <a:rPr lang="en-US" sz="2400" dirty="0">
                <a:latin typeface="Arial" panose="020B0604020202020204" pitchFamily="34" charset="0"/>
                <a:cs typeface="Arial" panose="020B0604020202020204" pitchFamily="34" charset="0"/>
              </a:rPr>
              <a:t>VFW National Parliamentarian (21-22)</a:t>
            </a:r>
          </a:p>
          <a:p>
            <a:r>
              <a:rPr lang="en-US" sz="2400" dirty="0">
                <a:latin typeface="Arial" panose="020B0604020202020204" pitchFamily="34" charset="0"/>
                <a:cs typeface="Arial" panose="020B0604020202020204" pitchFamily="34" charset="0"/>
              </a:rPr>
              <a:t>Phone: 716.364.2780</a:t>
            </a:r>
          </a:p>
          <a:p>
            <a:r>
              <a:rPr lang="en-US" sz="2400" dirty="0">
                <a:latin typeface="Arial" panose="020B0604020202020204" pitchFamily="34" charset="0"/>
                <a:cs typeface="Arial" panose="020B0604020202020204" pitchFamily="34" charset="0"/>
              </a:rPr>
              <a:t>Email: JSchreck0927@gmail.com </a:t>
            </a:r>
          </a:p>
        </p:txBody>
      </p:sp>
    </p:spTree>
    <p:extLst>
      <p:ext uri="{BB962C8B-B14F-4D97-AF65-F5344CB8AC3E}">
        <p14:creationId xmlns:p14="http://schemas.microsoft.com/office/powerpoint/2010/main" val="2671895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28650" y="1393235"/>
            <a:ext cx="7886700" cy="5328239"/>
          </a:xfrm>
        </p:spPr>
        <p:txBody>
          <a:bodyPr lIns="91440"/>
          <a:lstStyle/>
          <a:p>
            <a:pPr marL="0" indent="0">
              <a:spcAft>
                <a:spcPts val="1000"/>
              </a:spcAft>
              <a:buNone/>
            </a:pPr>
            <a:r>
              <a:rPr lang="en-US" sz="2000" i="1" dirty="0"/>
              <a:t>The presiding officer is the servant of the organization. </a:t>
            </a:r>
          </a:p>
          <a:p>
            <a:pPr marL="0" indent="0">
              <a:spcAft>
                <a:spcPts val="1000"/>
              </a:spcAft>
              <a:buNone/>
            </a:pPr>
            <a:r>
              <a:rPr lang="en-US" sz="2000" i="1" dirty="0"/>
              <a:t>All his/her acts at meetings and conventions must have the body’s approval, unless a bylaw makes them independent. </a:t>
            </a:r>
          </a:p>
          <a:p>
            <a:pPr marL="0" indent="0">
              <a:spcAft>
                <a:spcPts val="1000"/>
              </a:spcAft>
              <a:buNone/>
            </a:pPr>
            <a:r>
              <a:rPr lang="en-US" sz="2000" i="1" dirty="0"/>
              <a:t>Presiding officers who are ignorant of parliamentary law or who defy the body’s will or deny to the members the proper exercise of their rights are a sad spectacle before intelligent assemblies and frequently cause discontent and disunity. </a:t>
            </a:r>
          </a:p>
          <a:p>
            <a:pPr marL="0" indent="0">
              <a:spcAft>
                <a:spcPts val="1000"/>
              </a:spcAft>
              <a:buNone/>
            </a:pPr>
            <a:r>
              <a:rPr lang="en-US" sz="2000" i="1" dirty="0"/>
              <a:t>Capable presiding officers make good meetings. </a:t>
            </a:r>
          </a:p>
          <a:p>
            <a:pPr marL="0" indent="0">
              <a:spcAft>
                <a:spcPts val="1000"/>
              </a:spcAft>
              <a:buNone/>
            </a:pPr>
            <a:r>
              <a:rPr lang="en-US" sz="2000" i="1" dirty="0"/>
              <a:t>Incompetent, abusive or obnoxious presiding officers can be censured; and their tenure of office can be shortened or abolished altogether by a 2/3 vote, and thus they may be legislated out of office at any meeting with prior notice. </a:t>
            </a:r>
          </a:p>
          <a:p>
            <a:pPr marL="0" indent="0">
              <a:spcAft>
                <a:spcPts val="1000"/>
              </a:spcAft>
              <a:buNone/>
            </a:pPr>
            <a:r>
              <a:rPr lang="en-US" sz="2000" i="1" dirty="0"/>
              <a:t>You are not expected to know all the law, but you are expected to be able to at least match the members’ combined basic knowledge of it.</a:t>
            </a:r>
          </a:p>
        </p:txBody>
      </p:sp>
      <p:sp>
        <p:nvSpPr>
          <p:cNvPr id="3" name="Slide Number Placeholder 2"/>
          <p:cNvSpPr>
            <a:spLocks noGrp="1"/>
          </p:cNvSpPr>
          <p:nvPr>
            <p:ph type="sldNum" sz="quarter" idx="12"/>
          </p:nvPr>
        </p:nvSpPr>
        <p:spPr/>
        <p:txBody>
          <a:bodyPr/>
          <a:lstStyle/>
          <a:p>
            <a:fld id="{E2FB73DA-5FDE-45B5-BAA4-C61223CC44F6}" type="slidenum">
              <a:rPr lang="en-US" smtClean="0"/>
              <a:pPr/>
              <a:t>3</a:t>
            </a:fld>
            <a:endParaRPr lang="en-US" dirty="0"/>
          </a:p>
        </p:txBody>
      </p:sp>
      <p:sp>
        <p:nvSpPr>
          <p:cNvPr id="4" name="Title 3"/>
          <p:cNvSpPr>
            <a:spLocks noGrp="1"/>
          </p:cNvSpPr>
          <p:nvPr>
            <p:ph type="title"/>
          </p:nvPr>
        </p:nvSpPr>
        <p:spPr/>
        <p:txBody>
          <a:bodyPr/>
          <a:lstStyle/>
          <a:p>
            <a:r>
              <a:rPr lang="en-US" dirty="0">
                <a:ln w="11430"/>
                <a:solidFill>
                  <a:srgbClr val="990000"/>
                </a:solidFill>
                <a:effectLst>
                  <a:outerShdw blurRad="50800" dist="39000" dir="5460000" algn="tl">
                    <a:srgbClr val="000000">
                      <a:alpha val="38000"/>
                    </a:srgbClr>
                  </a:outerShdw>
                </a:effectLst>
              </a:rPr>
              <a:t>Note to Presiding Officers:</a:t>
            </a:r>
            <a:endParaRPr lang="en-US" dirty="0">
              <a:solidFill>
                <a:srgbClr val="990000"/>
              </a:solidFill>
            </a:endParaRPr>
          </a:p>
        </p:txBody>
      </p:sp>
    </p:spTree>
    <p:extLst>
      <p:ext uri="{BB962C8B-B14F-4D97-AF65-F5344CB8AC3E}">
        <p14:creationId xmlns:p14="http://schemas.microsoft.com/office/powerpoint/2010/main" val="1262350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28650" y="1393235"/>
            <a:ext cx="7886700" cy="5328239"/>
          </a:xfrm>
        </p:spPr>
        <p:txBody>
          <a:bodyPr lIns="91440"/>
          <a:lstStyle/>
          <a:p>
            <a:pPr marL="0" indent="0">
              <a:spcAft>
                <a:spcPts val="1000"/>
              </a:spcAft>
              <a:buNone/>
            </a:pPr>
            <a:r>
              <a:rPr lang="en-US" sz="2000" dirty="0"/>
              <a:t>Parliamentary procedure is the body of ethics, rules, and customs governing meetings and other operations of clubs, organizations, legislative bodies, and other deliberative assemblies.</a:t>
            </a:r>
          </a:p>
          <a:p>
            <a:pPr marL="0" indent="0">
              <a:spcAft>
                <a:spcPts val="1000"/>
              </a:spcAft>
              <a:buNone/>
            </a:pPr>
            <a:endParaRPr lang="en-US" sz="2000" dirty="0"/>
          </a:p>
          <a:p>
            <a:pPr marL="0" indent="0">
              <a:spcAft>
                <a:spcPts val="1000"/>
              </a:spcAft>
              <a:buNone/>
            </a:pPr>
            <a:r>
              <a:rPr lang="en-US" sz="2000" dirty="0"/>
              <a:t>Our bylaws govern our proceedings and Section 1001 of our Manual of Procedure define our “Rules of Order Governing All Meetings.”</a:t>
            </a:r>
          </a:p>
          <a:p>
            <a:pPr marL="0" indent="0">
              <a:spcAft>
                <a:spcPts val="1000"/>
              </a:spcAft>
              <a:buNone/>
            </a:pPr>
            <a:endParaRPr lang="en-US" sz="2000" dirty="0"/>
          </a:p>
          <a:p>
            <a:pPr marL="0" indent="0">
              <a:spcAft>
                <a:spcPts val="1000"/>
              </a:spcAft>
              <a:buNone/>
            </a:pPr>
            <a:r>
              <a:rPr lang="en-US" sz="2000" dirty="0"/>
              <a:t>As stated within this Section, any procedural matter not provided for within our bylaws are governed by Robert’s Rules of Order Newly Revised. </a:t>
            </a:r>
          </a:p>
          <a:p>
            <a:pPr marL="0" indent="0">
              <a:spcAft>
                <a:spcPts val="1000"/>
              </a:spcAft>
              <a:buNone/>
            </a:pPr>
            <a:endParaRPr lang="en-US" sz="2000" dirty="0"/>
          </a:p>
          <a:p>
            <a:pPr marL="0" indent="0">
              <a:spcAft>
                <a:spcPts val="1000"/>
              </a:spcAft>
              <a:buNone/>
            </a:pPr>
            <a:r>
              <a:rPr lang="en-US" sz="2000" b="1" u="sng" dirty="0"/>
              <a:t>Our bylaws always take precedence. </a:t>
            </a:r>
          </a:p>
        </p:txBody>
      </p:sp>
      <p:sp>
        <p:nvSpPr>
          <p:cNvPr id="3" name="Slide Number Placeholder 2"/>
          <p:cNvSpPr>
            <a:spLocks noGrp="1"/>
          </p:cNvSpPr>
          <p:nvPr>
            <p:ph type="sldNum" sz="quarter" idx="12"/>
          </p:nvPr>
        </p:nvSpPr>
        <p:spPr/>
        <p:txBody>
          <a:bodyPr/>
          <a:lstStyle/>
          <a:p>
            <a:fld id="{E2FB73DA-5FDE-45B5-BAA4-C61223CC44F6}" type="slidenum">
              <a:rPr lang="en-US" smtClean="0"/>
              <a:pPr/>
              <a:t>4</a:t>
            </a:fld>
            <a:endParaRPr lang="en-US" dirty="0"/>
          </a:p>
        </p:txBody>
      </p:sp>
      <p:sp>
        <p:nvSpPr>
          <p:cNvPr id="4" name="Title 3"/>
          <p:cNvSpPr>
            <a:spLocks noGrp="1"/>
          </p:cNvSpPr>
          <p:nvPr>
            <p:ph type="title"/>
          </p:nvPr>
        </p:nvSpPr>
        <p:spPr/>
        <p:txBody>
          <a:bodyPr/>
          <a:lstStyle/>
          <a:p>
            <a:r>
              <a:rPr lang="en-US" dirty="0">
                <a:ln w="11430"/>
                <a:solidFill>
                  <a:srgbClr val="990000"/>
                </a:solidFill>
                <a:effectLst>
                  <a:outerShdw blurRad="50800" dist="39000" dir="5460000" algn="tl">
                    <a:srgbClr val="000000">
                      <a:alpha val="38000"/>
                    </a:srgbClr>
                  </a:outerShdw>
                </a:effectLst>
              </a:rPr>
              <a:t>What is </a:t>
            </a:r>
            <a:br>
              <a:rPr lang="en-US" dirty="0">
                <a:ln w="11430"/>
                <a:solidFill>
                  <a:srgbClr val="990000"/>
                </a:solidFill>
                <a:effectLst>
                  <a:outerShdw blurRad="50800" dist="39000" dir="5460000" algn="tl">
                    <a:srgbClr val="000000">
                      <a:alpha val="38000"/>
                    </a:srgbClr>
                  </a:outerShdw>
                </a:effectLst>
              </a:rPr>
            </a:br>
            <a:r>
              <a:rPr lang="en-US" dirty="0">
                <a:ln w="11430"/>
                <a:solidFill>
                  <a:srgbClr val="990000"/>
                </a:solidFill>
                <a:effectLst>
                  <a:outerShdw blurRad="50800" dist="39000" dir="5460000" algn="tl">
                    <a:srgbClr val="000000">
                      <a:alpha val="38000"/>
                    </a:srgbClr>
                  </a:outerShdw>
                </a:effectLst>
              </a:rPr>
              <a:t>Parliamentary Procedure?</a:t>
            </a:r>
            <a:endParaRPr lang="en-US" dirty="0">
              <a:solidFill>
                <a:srgbClr val="990000"/>
              </a:solidFill>
            </a:endParaRPr>
          </a:p>
        </p:txBody>
      </p:sp>
    </p:spTree>
    <p:extLst>
      <p:ext uri="{BB962C8B-B14F-4D97-AF65-F5344CB8AC3E}">
        <p14:creationId xmlns:p14="http://schemas.microsoft.com/office/powerpoint/2010/main" val="4113945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2FB73DA-5FDE-45B5-BAA4-C61223CC44F6}" type="slidenum">
              <a:rPr lang="en-US" smtClean="0"/>
              <a:pPr/>
              <a:t>5</a:t>
            </a:fld>
            <a:endParaRPr lang="en-US" dirty="0"/>
          </a:p>
        </p:txBody>
      </p:sp>
      <p:sp>
        <p:nvSpPr>
          <p:cNvPr id="4" name="Title 3"/>
          <p:cNvSpPr>
            <a:spLocks noGrp="1"/>
          </p:cNvSpPr>
          <p:nvPr>
            <p:ph type="title"/>
          </p:nvPr>
        </p:nvSpPr>
        <p:spPr/>
        <p:txBody>
          <a:bodyPr/>
          <a:lstStyle/>
          <a:p>
            <a:r>
              <a:rPr lang="en-US" dirty="0">
                <a:ln w="11430"/>
                <a:solidFill>
                  <a:srgbClr val="990000"/>
                </a:solidFill>
                <a:effectLst>
                  <a:outerShdw blurRad="50800" dist="39000" dir="5460000" algn="tl">
                    <a:srgbClr val="000000">
                      <a:alpha val="38000"/>
                    </a:srgbClr>
                  </a:outerShdw>
                </a:effectLst>
              </a:rPr>
              <a:t>What is </a:t>
            </a:r>
            <a:br>
              <a:rPr lang="en-US" dirty="0">
                <a:ln w="11430"/>
                <a:solidFill>
                  <a:srgbClr val="990000"/>
                </a:solidFill>
                <a:effectLst>
                  <a:outerShdw blurRad="50800" dist="39000" dir="5460000" algn="tl">
                    <a:srgbClr val="000000">
                      <a:alpha val="38000"/>
                    </a:srgbClr>
                  </a:outerShdw>
                </a:effectLst>
              </a:rPr>
            </a:br>
            <a:r>
              <a:rPr lang="en-US" dirty="0">
                <a:ln w="11430"/>
                <a:solidFill>
                  <a:srgbClr val="990000"/>
                </a:solidFill>
                <a:effectLst>
                  <a:outerShdw blurRad="50800" dist="39000" dir="5460000" algn="tl">
                    <a:srgbClr val="000000">
                      <a:alpha val="38000"/>
                    </a:srgbClr>
                  </a:outerShdw>
                </a:effectLst>
              </a:rPr>
              <a:t>Parliamentary Procedure?</a:t>
            </a:r>
            <a:endParaRPr lang="en-US" dirty="0">
              <a:solidFill>
                <a:srgbClr val="990000"/>
              </a:solidFill>
            </a:endParaRPr>
          </a:p>
        </p:txBody>
      </p:sp>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5523" b="4330"/>
          <a:stretch/>
        </p:blipFill>
        <p:spPr>
          <a:xfrm>
            <a:off x="1669772" y="1320330"/>
            <a:ext cx="5710859" cy="5036020"/>
          </a:xfrm>
          <a:prstGeom prst="rect">
            <a:avLst/>
          </a:prstGeom>
        </p:spPr>
      </p:pic>
    </p:spTree>
    <p:extLst>
      <p:ext uri="{BB962C8B-B14F-4D97-AF65-F5344CB8AC3E}">
        <p14:creationId xmlns:p14="http://schemas.microsoft.com/office/powerpoint/2010/main" val="537288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28650" y="1393235"/>
            <a:ext cx="7886700" cy="5328239"/>
          </a:xfrm>
        </p:spPr>
        <p:txBody>
          <a:bodyPr lIns="91440"/>
          <a:lstStyle/>
          <a:p>
            <a:pPr marL="0" indent="0">
              <a:spcAft>
                <a:spcPts val="1000"/>
              </a:spcAft>
              <a:buNone/>
            </a:pPr>
            <a:r>
              <a:rPr lang="en-US" sz="2000" dirty="0"/>
              <a:t>Section 1001 of the National Manual of Procedure are the Rules of Order that govern all meetings. </a:t>
            </a:r>
          </a:p>
          <a:p>
            <a:pPr marL="0" indent="0">
              <a:spcAft>
                <a:spcPts val="1000"/>
              </a:spcAft>
              <a:buNone/>
            </a:pPr>
            <a:endParaRPr lang="en-US" sz="2000" dirty="0"/>
          </a:p>
          <a:p>
            <a:pPr marL="0" indent="0">
              <a:spcAft>
                <a:spcPts val="1000"/>
              </a:spcAft>
              <a:buNone/>
            </a:pPr>
            <a:r>
              <a:rPr lang="en-US" sz="2000" dirty="0"/>
              <a:t>Any procedural matter not provided for by this Section or Convention Rules shall be governed by the current Robert’s Rules of Order, Newly Revised. </a:t>
            </a:r>
          </a:p>
          <a:p>
            <a:pPr marL="0" indent="0">
              <a:spcAft>
                <a:spcPts val="1000"/>
              </a:spcAft>
              <a:buNone/>
            </a:pPr>
            <a:endParaRPr lang="en-US" sz="2000" dirty="0"/>
          </a:p>
          <a:p>
            <a:pPr marL="0" indent="0">
              <a:spcAft>
                <a:spcPts val="1000"/>
              </a:spcAft>
              <a:buNone/>
            </a:pPr>
            <a:r>
              <a:rPr lang="en-US" sz="2000" dirty="0"/>
              <a:t>Such rules may be altered or amended at any regular session of the body, upon proposition in writing, and by a majority vote of those present and voting. Any alteration or amendment of the rules provided herein shall be in accordance with procedures provided or permitted by Robert’s.</a:t>
            </a:r>
            <a:endParaRPr lang="en-US" sz="2000" b="1" u="sng"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6</a:t>
            </a:fld>
            <a:endParaRPr lang="en-US" dirty="0"/>
          </a:p>
        </p:txBody>
      </p:sp>
      <p:sp>
        <p:nvSpPr>
          <p:cNvPr id="4" name="Title 3"/>
          <p:cNvSpPr>
            <a:spLocks noGrp="1"/>
          </p:cNvSpPr>
          <p:nvPr>
            <p:ph type="title"/>
          </p:nvPr>
        </p:nvSpPr>
        <p:spPr/>
        <p:txBody>
          <a:bodyPr/>
          <a:lstStyle/>
          <a:p>
            <a:r>
              <a:rPr lang="en-US" dirty="0">
                <a:ln w="11430"/>
                <a:solidFill>
                  <a:srgbClr val="990000"/>
                </a:solidFill>
                <a:effectLst>
                  <a:outerShdw blurRad="50800" dist="39000" dir="5460000" algn="tl">
                    <a:srgbClr val="000000">
                      <a:alpha val="38000"/>
                    </a:srgbClr>
                  </a:outerShdw>
                </a:effectLst>
              </a:rPr>
              <a:t>Article X – National Bylaws</a:t>
            </a:r>
            <a:endParaRPr lang="en-US" dirty="0">
              <a:solidFill>
                <a:srgbClr val="990000"/>
              </a:solidFill>
            </a:endParaRPr>
          </a:p>
        </p:txBody>
      </p:sp>
    </p:spTree>
    <p:extLst>
      <p:ext uri="{BB962C8B-B14F-4D97-AF65-F5344CB8AC3E}">
        <p14:creationId xmlns:p14="http://schemas.microsoft.com/office/powerpoint/2010/main" val="174876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15152" y="1393235"/>
            <a:ext cx="8599664" cy="5328239"/>
          </a:xfrm>
        </p:spPr>
        <p:txBody>
          <a:bodyPr lIns="91440"/>
          <a:lstStyle/>
          <a:p>
            <a:pPr marL="457200" indent="-457200">
              <a:buAutoNum type="arabicPeriod"/>
            </a:pPr>
            <a:r>
              <a:rPr lang="en-US" sz="2800" dirty="0"/>
              <a:t> Helps an organization achieve its purpose.  </a:t>
            </a:r>
          </a:p>
          <a:p>
            <a:pPr marL="457200" indent="-457200">
              <a:buAutoNum type="arabicPeriod"/>
            </a:pPr>
            <a:endParaRPr lang="en-US" sz="2800" dirty="0"/>
          </a:p>
          <a:p>
            <a:pPr marL="457200" indent="-457200">
              <a:buAutoNum type="arabicPeriod"/>
            </a:pPr>
            <a:r>
              <a:rPr lang="en-US" sz="2800" dirty="0"/>
              <a:t> Provides equal treatment for all.  </a:t>
            </a:r>
          </a:p>
          <a:p>
            <a:pPr marL="457200" indent="-457200">
              <a:buAutoNum type="arabicPeriod"/>
            </a:pPr>
            <a:endParaRPr lang="en-US" sz="2800" dirty="0"/>
          </a:p>
          <a:p>
            <a:pPr marL="457200" indent="-457200">
              <a:buAutoNum type="arabicPeriod"/>
            </a:pPr>
            <a:r>
              <a:rPr lang="en-US" sz="2800" dirty="0"/>
              <a:t> Expedites business and saves time.  </a:t>
            </a:r>
          </a:p>
          <a:p>
            <a:pPr marL="457200" indent="-457200">
              <a:buAutoNum type="arabicPeriod"/>
            </a:pPr>
            <a:endParaRPr lang="en-US" sz="2800" dirty="0"/>
          </a:p>
          <a:p>
            <a:pPr marL="457200" indent="-457200">
              <a:buAutoNum type="arabicPeriod"/>
            </a:pPr>
            <a:r>
              <a:rPr lang="en-US" sz="2800" dirty="0"/>
              <a:t> Maintains order.  </a:t>
            </a:r>
          </a:p>
          <a:p>
            <a:pPr marL="457200" indent="-457200">
              <a:buAutoNum type="arabicPeriod"/>
            </a:pPr>
            <a:endParaRPr lang="en-US" sz="2800" dirty="0"/>
          </a:p>
          <a:p>
            <a:pPr marL="457200" indent="-457200">
              <a:buAutoNum type="arabicPeriod"/>
            </a:pPr>
            <a:r>
              <a:rPr lang="en-US" sz="2800" dirty="0"/>
              <a:t> Protects the right of the majority to decide.  </a:t>
            </a:r>
          </a:p>
          <a:p>
            <a:pPr marL="0" indent="0">
              <a:buNone/>
            </a:pPr>
            <a:endParaRPr lang="en-US" sz="1800"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7</a:t>
            </a:fld>
            <a:endParaRPr lang="en-US" dirty="0"/>
          </a:p>
        </p:txBody>
      </p:sp>
      <p:sp>
        <p:nvSpPr>
          <p:cNvPr id="4" name="Title 3"/>
          <p:cNvSpPr>
            <a:spLocks noGrp="1"/>
          </p:cNvSpPr>
          <p:nvPr>
            <p:ph type="title"/>
          </p:nvPr>
        </p:nvSpPr>
        <p:spPr>
          <a:xfrm>
            <a:off x="215152" y="134472"/>
            <a:ext cx="6551407" cy="981732"/>
          </a:xfrm>
        </p:spPr>
        <p:txBody>
          <a:bodyPr/>
          <a:lstStyle/>
          <a:p>
            <a:r>
              <a:rPr lang="en-US" dirty="0">
                <a:ln w="11430"/>
                <a:solidFill>
                  <a:srgbClr val="990000"/>
                </a:solidFill>
                <a:effectLst>
                  <a:outerShdw blurRad="50800" dist="39000" dir="5460000" algn="tl">
                    <a:srgbClr val="000000">
                      <a:alpha val="38000"/>
                    </a:srgbClr>
                  </a:outerShdw>
                </a:effectLst>
              </a:rPr>
              <a:t>Why Use </a:t>
            </a:r>
            <a:br>
              <a:rPr lang="en-US" dirty="0">
                <a:ln w="11430"/>
                <a:solidFill>
                  <a:srgbClr val="990000"/>
                </a:solidFill>
                <a:effectLst>
                  <a:outerShdw blurRad="50800" dist="39000" dir="5460000" algn="tl">
                    <a:srgbClr val="000000">
                      <a:alpha val="38000"/>
                    </a:srgbClr>
                  </a:outerShdw>
                </a:effectLst>
              </a:rPr>
            </a:br>
            <a:r>
              <a:rPr lang="en-US" dirty="0">
                <a:ln w="11430"/>
                <a:solidFill>
                  <a:srgbClr val="990000"/>
                </a:solidFill>
                <a:effectLst>
                  <a:outerShdw blurRad="50800" dist="39000" dir="5460000" algn="tl">
                    <a:srgbClr val="000000">
                      <a:alpha val="38000"/>
                    </a:srgbClr>
                  </a:outerShdw>
                </a:effectLst>
              </a:rPr>
              <a:t>Parliamentary Procedure?</a:t>
            </a:r>
            <a:endParaRPr lang="en-US" dirty="0">
              <a:solidFill>
                <a:srgbClr val="990000"/>
              </a:solidFill>
            </a:endParaRPr>
          </a:p>
        </p:txBody>
      </p:sp>
    </p:spTree>
    <p:extLst>
      <p:ext uri="{BB962C8B-B14F-4D97-AF65-F5344CB8AC3E}">
        <p14:creationId xmlns:p14="http://schemas.microsoft.com/office/powerpoint/2010/main" val="3164252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 calcmode="lin" valueType="num">
                                      <p:cBhvr additive="base">
                                        <p:cTn id="12"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
                                            <p:txEl>
                                              <p:pRg st="4" end="4"/>
                                            </p:txEl>
                                          </p:spTgt>
                                        </p:tgtEl>
                                        <p:attrNameLst>
                                          <p:attrName>style.visibility</p:attrName>
                                        </p:attrNameLst>
                                      </p:cBhvr>
                                      <p:to>
                                        <p:strVal val="visible"/>
                                      </p:to>
                                    </p:set>
                                    <p:anim calcmode="lin" valueType="num">
                                      <p:cBhvr additive="base">
                                        <p:cTn id="18"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5">
                                            <p:txEl>
                                              <p:pRg st="6" end="6"/>
                                            </p:txEl>
                                          </p:spTgt>
                                        </p:tgtEl>
                                        <p:attrNameLst>
                                          <p:attrName>style.visibility</p:attrName>
                                        </p:attrNameLst>
                                      </p:cBhvr>
                                      <p:to>
                                        <p:strVal val="visible"/>
                                      </p:to>
                                    </p:set>
                                    <p:anim calcmode="lin" valueType="num">
                                      <p:cBhvr additive="base">
                                        <p:cTn id="24"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5">
                                            <p:txEl>
                                              <p:pRg st="8" end="8"/>
                                            </p:txEl>
                                          </p:spTgt>
                                        </p:tgtEl>
                                        <p:attrNameLst>
                                          <p:attrName>style.visibility</p:attrName>
                                        </p:attrNameLst>
                                      </p:cBhvr>
                                      <p:to>
                                        <p:strVal val="visible"/>
                                      </p:to>
                                    </p:set>
                                    <p:anim calcmode="lin" valueType="num">
                                      <p:cBhvr additive="base">
                                        <p:cTn id="30"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215152" y="1393235"/>
            <a:ext cx="8599664" cy="5328239"/>
          </a:xfrm>
        </p:spPr>
        <p:txBody>
          <a:bodyPr lIns="91440"/>
          <a:lstStyle/>
          <a:p>
            <a:pPr marL="457200" indent="-457200">
              <a:spcAft>
                <a:spcPts val="3200"/>
              </a:spcAft>
              <a:buFont typeface="+mj-lt"/>
              <a:buAutoNum type="arabicPeriod" startAt="6"/>
            </a:pPr>
            <a:r>
              <a:rPr lang="en-US" sz="2800" dirty="0"/>
              <a:t> Protects the right of the minority to be heard.</a:t>
            </a:r>
          </a:p>
          <a:p>
            <a:pPr marL="457200" indent="-457200">
              <a:spcAft>
                <a:spcPts val="3200"/>
              </a:spcAft>
              <a:buFont typeface="+mj-lt"/>
              <a:buAutoNum type="arabicPeriod" startAt="6"/>
            </a:pPr>
            <a:r>
              <a:rPr lang="en-US" sz="2800" dirty="0"/>
              <a:t> Protects the rights of members. </a:t>
            </a:r>
          </a:p>
          <a:p>
            <a:pPr marL="457200" indent="-457200">
              <a:spcAft>
                <a:spcPts val="3200"/>
              </a:spcAft>
              <a:buFont typeface="+mj-lt"/>
              <a:buAutoNum type="arabicPeriod" startAt="6"/>
            </a:pPr>
            <a:r>
              <a:rPr lang="en-US" sz="2800" dirty="0"/>
              <a:t> Protects the rights of absentees. </a:t>
            </a:r>
          </a:p>
          <a:p>
            <a:pPr marL="457200" indent="-457200">
              <a:spcAft>
                <a:spcPts val="3200"/>
              </a:spcAft>
              <a:buFont typeface="+mj-lt"/>
              <a:buAutoNum type="arabicPeriod" startAt="6"/>
            </a:pPr>
            <a:r>
              <a:rPr lang="en-US" sz="2800" dirty="0"/>
              <a:t> Helps members understand the universal rules                   that are useful in any organization. </a:t>
            </a:r>
          </a:p>
          <a:p>
            <a:pPr marL="457200" indent="-457200">
              <a:spcAft>
                <a:spcPts val="3200"/>
              </a:spcAft>
              <a:buFont typeface="+mj-lt"/>
              <a:buAutoNum type="arabicPeriod" startAt="6"/>
            </a:pPr>
            <a:r>
              <a:rPr lang="en-US" sz="2800" dirty="0"/>
              <a:t> Makes for meetings that members want to attend.  </a:t>
            </a:r>
          </a:p>
        </p:txBody>
      </p:sp>
      <p:sp>
        <p:nvSpPr>
          <p:cNvPr id="3" name="Slide Number Placeholder 2"/>
          <p:cNvSpPr>
            <a:spLocks noGrp="1"/>
          </p:cNvSpPr>
          <p:nvPr>
            <p:ph type="sldNum" sz="quarter" idx="12"/>
          </p:nvPr>
        </p:nvSpPr>
        <p:spPr/>
        <p:txBody>
          <a:bodyPr/>
          <a:lstStyle/>
          <a:p>
            <a:fld id="{E2FB73DA-5FDE-45B5-BAA4-C61223CC44F6}" type="slidenum">
              <a:rPr lang="en-US" smtClean="0"/>
              <a:pPr/>
              <a:t>8</a:t>
            </a:fld>
            <a:endParaRPr lang="en-US" dirty="0"/>
          </a:p>
        </p:txBody>
      </p:sp>
      <p:sp>
        <p:nvSpPr>
          <p:cNvPr id="4" name="Title 3"/>
          <p:cNvSpPr>
            <a:spLocks noGrp="1"/>
          </p:cNvSpPr>
          <p:nvPr>
            <p:ph type="title"/>
          </p:nvPr>
        </p:nvSpPr>
        <p:spPr>
          <a:xfrm>
            <a:off x="215152" y="134472"/>
            <a:ext cx="6551407" cy="981732"/>
          </a:xfrm>
        </p:spPr>
        <p:txBody>
          <a:bodyPr/>
          <a:lstStyle/>
          <a:p>
            <a:r>
              <a:rPr lang="en-US" dirty="0">
                <a:ln w="11430"/>
                <a:solidFill>
                  <a:srgbClr val="990000"/>
                </a:solidFill>
                <a:effectLst>
                  <a:outerShdw blurRad="50800" dist="39000" dir="5460000" algn="tl">
                    <a:srgbClr val="000000">
                      <a:alpha val="38000"/>
                    </a:srgbClr>
                  </a:outerShdw>
                </a:effectLst>
              </a:rPr>
              <a:t>Why Use </a:t>
            </a:r>
            <a:br>
              <a:rPr lang="en-US" dirty="0">
                <a:ln w="11430"/>
                <a:solidFill>
                  <a:srgbClr val="990000"/>
                </a:solidFill>
                <a:effectLst>
                  <a:outerShdw blurRad="50800" dist="39000" dir="5460000" algn="tl">
                    <a:srgbClr val="000000">
                      <a:alpha val="38000"/>
                    </a:srgbClr>
                  </a:outerShdw>
                </a:effectLst>
              </a:rPr>
            </a:br>
            <a:r>
              <a:rPr lang="en-US" dirty="0">
                <a:ln w="11430"/>
                <a:solidFill>
                  <a:srgbClr val="990000"/>
                </a:solidFill>
                <a:effectLst>
                  <a:outerShdw blurRad="50800" dist="39000" dir="5460000" algn="tl">
                    <a:srgbClr val="000000">
                      <a:alpha val="38000"/>
                    </a:srgbClr>
                  </a:outerShdw>
                </a:effectLst>
              </a:rPr>
              <a:t>Parliamentary Procedure?</a:t>
            </a:r>
            <a:endParaRPr lang="en-US" dirty="0">
              <a:solidFill>
                <a:srgbClr val="990000"/>
              </a:solidFill>
            </a:endParaRPr>
          </a:p>
        </p:txBody>
      </p:sp>
    </p:spTree>
    <p:extLst>
      <p:ext uri="{BB962C8B-B14F-4D97-AF65-F5344CB8AC3E}">
        <p14:creationId xmlns:p14="http://schemas.microsoft.com/office/powerpoint/2010/main" val="2899097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E2FB73DA-5FDE-45B5-BAA4-C61223CC44F6}" type="slidenum">
              <a:rPr lang="en-US" smtClean="0"/>
              <a:pPr/>
              <a:t>9</a:t>
            </a:fld>
            <a:endParaRPr lang="en-US" dirty="0"/>
          </a:p>
        </p:txBody>
      </p:sp>
      <p:sp>
        <p:nvSpPr>
          <p:cNvPr id="4" name="Title 3"/>
          <p:cNvSpPr>
            <a:spLocks noGrp="1"/>
          </p:cNvSpPr>
          <p:nvPr>
            <p:ph type="title"/>
          </p:nvPr>
        </p:nvSpPr>
        <p:spPr/>
        <p:txBody>
          <a:bodyPr/>
          <a:lstStyle/>
          <a:p>
            <a:r>
              <a:rPr lang="en-US" dirty="0">
                <a:ln w="11430"/>
                <a:solidFill>
                  <a:srgbClr val="990000"/>
                </a:solidFill>
                <a:effectLst>
                  <a:outerShdw blurRad="50800" dist="39000" dir="5460000" algn="tl">
                    <a:srgbClr val="000000">
                      <a:alpha val="38000"/>
                    </a:srgbClr>
                  </a:outerShdw>
                </a:effectLst>
              </a:rPr>
              <a:t>Where’s the Agenda?</a:t>
            </a:r>
            <a:endParaRPr lang="en-US" dirty="0">
              <a:solidFill>
                <a:srgbClr val="990000"/>
              </a:solidFill>
            </a:endParaRPr>
          </a:p>
        </p:txBody>
      </p:sp>
      <p:sp>
        <p:nvSpPr>
          <p:cNvPr id="6" name="Content Placeholder 4"/>
          <p:cNvSpPr>
            <a:spLocks noGrp="1"/>
          </p:cNvSpPr>
          <p:nvPr>
            <p:ph idx="1"/>
          </p:nvPr>
        </p:nvSpPr>
        <p:spPr>
          <a:xfrm>
            <a:off x="628650" y="1393235"/>
            <a:ext cx="7886700" cy="5328239"/>
          </a:xfrm>
        </p:spPr>
        <p:txBody>
          <a:bodyPr lIns="91440"/>
          <a:lstStyle/>
          <a:p>
            <a:pPr marL="0" indent="0">
              <a:spcAft>
                <a:spcPts val="1000"/>
              </a:spcAft>
              <a:buNone/>
            </a:pPr>
            <a:r>
              <a:rPr lang="en-US" sz="2000" dirty="0"/>
              <a:t>A meeting without an agenda is an unproductive and aimless affair that will discourage even the most zealous member. </a:t>
            </a:r>
          </a:p>
          <a:p>
            <a:pPr marL="0" indent="0">
              <a:spcAft>
                <a:spcPts val="1000"/>
              </a:spcAft>
              <a:buNone/>
            </a:pPr>
            <a:endParaRPr lang="en-US" sz="2000" dirty="0"/>
          </a:p>
          <a:p>
            <a:pPr marL="0" indent="0">
              <a:spcAft>
                <a:spcPts val="1000"/>
              </a:spcAft>
              <a:buNone/>
            </a:pPr>
            <a:r>
              <a:rPr lang="en-US" sz="2000" dirty="0"/>
              <a:t>When the chair calls the meeting to order an agenda, or order of business, is offered to the body (the membership) for approval. If no agenda or order of business is offered, ask for it. If certain points you are interested in do not appear to be included, rise and either inquire about them or MOVE to add them to the agenda.</a:t>
            </a:r>
          </a:p>
          <a:p>
            <a:pPr marL="0" indent="0">
              <a:spcAft>
                <a:spcPts val="1000"/>
              </a:spcAft>
              <a:buNone/>
            </a:pPr>
            <a:endParaRPr lang="en-US" sz="2000" dirty="0"/>
          </a:p>
          <a:p>
            <a:pPr marL="0" indent="0">
              <a:spcAft>
                <a:spcPts val="1000"/>
              </a:spcAft>
              <a:buNone/>
            </a:pPr>
            <a:r>
              <a:rPr lang="en-US" sz="2000" dirty="0"/>
              <a:t>Once the agenda is approved, the meeting is limited to the points included. We usually take care of other matters (i.e. tensions and positives) under the “good of the order.”</a:t>
            </a:r>
          </a:p>
        </p:txBody>
      </p:sp>
    </p:spTree>
    <p:extLst>
      <p:ext uri="{BB962C8B-B14F-4D97-AF65-F5344CB8AC3E}">
        <p14:creationId xmlns:p14="http://schemas.microsoft.com/office/powerpoint/2010/main" val="416254892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2077</TotalTime>
  <Words>2746</Words>
  <Application>Microsoft Office PowerPoint</Application>
  <PresentationFormat>On-screen Show (4:3)</PresentationFormat>
  <Paragraphs>186</Paragraphs>
  <Slides>21</Slides>
  <Notes>21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21</vt:i4>
      </vt:variant>
    </vt:vector>
  </HeadingPairs>
  <TitlesOfParts>
    <vt:vector size="26" baseType="lpstr">
      <vt:lpstr>Arial</vt:lpstr>
      <vt:lpstr>Calibri</vt:lpstr>
      <vt:lpstr>Times New Roman</vt:lpstr>
      <vt:lpstr>Office Theme</vt:lpstr>
      <vt:lpstr>Custom Design</vt:lpstr>
      <vt:lpstr>PowerPoint Presentation</vt:lpstr>
      <vt:lpstr>VFW.org Training &amp; Support</vt:lpstr>
      <vt:lpstr>Note to Presiding Officers:</vt:lpstr>
      <vt:lpstr>What is  Parliamentary Procedure?</vt:lpstr>
      <vt:lpstr>What is  Parliamentary Procedure?</vt:lpstr>
      <vt:lpstr>Article X – National Bylaws</vt:lpstr>
      <vt:lpstr>Why Use  Parliamentary Procedure?</vt:lpstr>
      <vt:lpstr>Why Use  Parliamentary Procedure?</vt:lpstr>
      <vt:lpstr>Where’s the Agenda?</vt:lpstr>
      <vt:lpstr>Taking Care of Business</vt:lpstr>
      <vt:lpstr>Taking Care of Business: Recognition</vt:lpstr>
      <vt:lpstr>Taking Care of Business: Making Motions</vt:lpstr>
      <vt:lpstr>Taking Care of Business: Debating Motions</vt:lpstr>
      <vt:lpstr>Taking Care of Business: Amending Motions</vt:lpstr>
      <vt:lpstr>Taking Care of Business: Amending Motions (cont.)</vt:lpstr>
      <vt:lpstr>Taking Care of Business: Deferring Motions</vt:lpstr>
      <vt:lpstr>Taking Care of Business: Deferring Motions (cont.)</vt:lpstr>
      <vt:lpstr>Overruling the Chair</vt:lpstr>
      <vt:lpstr>Taking the Minutes</vt:lpstr>
      <vt:lpstr>The Power of Collective Voice and Collective Genius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Monica Levy</dc:creator>
  <cp:lastModifiedBy>Johnathan Duncan</cp:lastModifiedBy>
  <cp:revision>132</cp:revision>
  <cp:lastPrinted>2019-03-25T16:01:30Z</cp:lastPrinted>
  <dcterms:created xsi:type="dcterms:W3CDTF">2018-09-13T15:53:27Z</dcterms:created>
  <dcterms:modified xsi:type="dcterms:W3CDTF">2022-07-26T16:56:08Z</dcterms:modified>
</cp:coreProperties>
</file>