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92" r:id="rId2"/>
    <p:sldId id="293" r:id="rId3"/>
    <p:sldId id="294" r:id="rId4"/>
    <p:sldId id="295" r:id="rId5"/>
    <p:sldId id="296" r:id="rId6"/>
    <p:sldId id="297" r:id="rId7"/>
    <p:sldId id="298" r:id="rId8"/>
    <p:sldId id="299" r:id="rId9"/>
    <p:sldId id="300" r:id="rId10"/>
    <p:sldId id="301" r:id="rId11"/>
    <p:sldId id="302" r:id="rId12"/>
    <p:sldId id="303" r:id="rId13"/>
    <p:sldId id="304" r:id="rId14"/>
    <p:sldId id="305" r:id="rId15"/>
    <p:sldId id="327"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874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p:cViewPr varScale="1">
        <p:scale>
          <a:sx n="96" d="100"/>
          <a:sy n="96" d="100"/>
        </p:scale>
        <p:origin x="1158"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9" y="1"/>
            <a:ext cx="3038475" cy="464980"/>
          </a:xfrm>
          <a:prstGeom prst="rect">
            <a:avLst/>
          </a:prstGeom>
        </p:spPr>
        <p:txBody>
          <a:bodyPr vert="horz" lIns="91440" tIns="45720" rIns="91440" bIns="45720" rtlCol="0"/>
          <a:lstStyle>
            <a:lvl1pPr algn="r">
              <a:defRPr sz="1200"/>
            </a:lvl1pPr>
          </a:lstStyle>
          <a:p>
            <a:fld id="{E646EB86-B287-41BA-853C-B6EC0436ADA0}" type="datetimeFigureOut">
              <a:rPr lang="en-US" smtClean="0"/>
              <a:t>11/5/2018</a:t>
            </a:fld>
            <a:endParaRPr lang="en-US" dirty="0"/>
          </a:p>
        </p:txBody>
      </p:sp>
      <p:sp>
        <p:nvSpPr>
          <p:cNvPr id="4" name="Footer Placeholder 3"/>
          <p:cNvSpPr>
            <a:spLocks noGrp="1"/>
          </p:cNvSpPr>
          <p:nvPr>
            <p:ph type="ftr" sz="quarter" idx="2"/>
          </p:nvPr>
        </p:nvSpPr>
        <p:spPr>
          <a:xfrm>
            <a:off x="1" y="8829823"/>
            <a:ext cx="3038475"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4980"/>
          </a:xfrm>
          <a:prstGeom prst="rect">
            <a:avLst/>
          </a:prstGeom>
        </p:spPr>
        <p:txBody>
          <a:bodyPr vert="horz" lIns="91440" tIns="45720" rIns="91440" bIns="45720" rtlCol="0" anchor="b"/>
          <a:lstStyle>
            <a:lvl1pPr algn="r">
              <a:defRPr sz="1200"/>
            </a:lvl1pPr>
          </a:lstStyle>
          <a:p>
            <a:fld id="{CA7B8795-6E8A-43EE-906E-882EA396EBB0}" type="slidenum">
              <a:rPr lang="en-US" smtClean="0"/>
              <a:t>‹#›</a:t>
            </a:fld>
            <a:endParaRPr lang="en-US" dirty="0"/>
          </a:p>
        </p:txBody>
      </p:sp>
    </p:spTree>
    <p:extLst>
      <p:ext uri="{BB962C8B-B14F-4D97-AF65-F5344CB8AC3E}">
        <p14:creationId xmlns:p14="http://schemas.microsoft.com/office/powerpoint/2010/main" val="37348491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1"/>
            <a:ext cx="3037840" cy="466725"/>
          </a:xfrm>
          <a:prstGeom prst="rect">
            <a:avLst/>
          </a:prstGeom>
        </p:spPr>
        <p:txBody>
          <a:bodyPr vert="horz" lIns="91440" tIns="45720" rIns="91440" bIns="45720" rtlCol="0"/>
          <a:lstStyle>
            <a:lvl1pPr algn="r">
              <a:defRPr sz="1200"/>
            </a:lvl1pPr>
          </a:lstStyle>
          <a:p>
            <a:fld id="{F79FE96F-DC1D-47CA-A831-628C6A54EB92}" type="datetimeFigureOut">
              <a:rPr lang="en-US" smtClean="0"/>
              <a:t>11/5/2018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73576"/>
            <a:ext cx="560832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6"/>
            <a:ext cx="303784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6"/>
            <a:ext cx="3037840" cy="466725"/>
          </a:xfrm>
          <a:prstGeom prst="rect">
            <a:avLst/>
          </a:prstGeom>
        </p:spPr>
        <p:txBody>
          <a:bodyPr vert="horz" lIns="91440" tIns="45720" rIns="91440" bIns="45720" rtlCol="0" anchor="b"/>
          <a:lstStyle>
            <a:lvl1pPr algn="r">
              <a:defRPr sz="1200"/>
            </a:lvl1pPr>
          </a:lstStyle>
          <a:p>
            <a:fld id="{ECD0931A-9AC2-4701-A3C3-666BE31F4799}" type="slidenum">
              <a:rPr lang="en-US" smtClean="0"/>
              <a:t>‹#›</a:t>
            </a:fld>
            <a:endParaRPr lang="en-US"/>
          </a:p>
        </p:txBody>
      </p:sp>
    </p:spTree>
    <p:extLst>
      <p:ext uri="{BB962C8B-B14F-4D97-AF65-F5344CB8AC3E}">
        <p14:creationId xmlns:p14="http://schemas.microsoft.com/office/powerpoint/2010/main" val="2168990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814B60-D5CF-4B5F-99B4-2EA32F0A4C7D}" type="slidenum">
              <a:rPr lang="en-US" smtClean="0"/>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814B60-D5CF-4B5F-99B4-2EA32F0A4C7D}" type="slidenum">
              <a:rPr lang="en-US" smtClean="0"/>
              <a:t>‹#›</a:t>
            </a:fld>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DBA6A8-788B-449F-9CE8-2B369E7AC206}" type="datetimeFigureOut">
              <a:rPr lang="en-US" smtClean="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814B60-D5CF-4B5F-99B4-2EA32F0A4C7D}"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BFDBA6A8-788B-449F-9CE8-2B369E7AC206}" type="datetimeFigureOut">
              <a:rPr lang="en-US" smtClean="0"/>
              <a:t>11/5/2018</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7814B60-D5CF-4B5F-99B4-2EA32F0A4C7D}"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ommons.wikimedia.org/wiki/File:SWOT_en.svg#/media/File:SWOT_en.svg"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007888"/>
            <a:ext cx="8610600" cy="1470025"/>
          </a:xfrm>
        </p:spPr>
        <p:txBody>
          <a:bodyPr/>
          <a:lstStyle/>
          <a:p>
            <a:r>
              <a:rPr lang="en-US" sz="5000" dirty="0" smtClean="0">
                <a:latin typeface="Arial" panose="020B0604020202020204" pitchFamily="34" charset="0"/>
                <a:cs typeface="Arial" panose="020B0604020202020204" pitchFamily="34" charset="0"/>
              </a:rPr>
              <a:t>Leading Your</a:t>
            </a:r>
            <a:br>
              <a:rPr lang="en-US" sz="5000" dirty="0" smtClean="0">
                <a:latin typeface="Arial" panose="020B0604020202020204" pitchFamily="34" charset="0"/>
                <a:cs typeface="Arial" panose="020B0604020202020204" pitchFamily="34" charset="0"/>
              </a:rPr>
            </a:br>
            <a:r>
              <a:rPr lang="en-US" sz="5000" dirty="0" smtClean="0">
                <a:latin typeface="Arial" panose="020B0604020202020204" pitchFamily="34" charset="0"/>
                <a:cs typeface="Arial" panose="020B0604020202020204" pitchFamily="34" charset="0"/>
              </a:rPr>
              <a:t>Organization</a:t>
            </a:r>
            <a:endParaRPr lang="en-US" sz="5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5884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EXERCISE #2</a:t>
            </a:r>
            <a:endParaRPr lang="en-US" sz="4000" dirty="0"/>
          </a:p>
        </p:txBody>
      </p:sp>
      <p:sp>
        <p:nvSpPr>
          <p:cNvPr id="5" name="Content Placeholder 2"/>
          <p:cNvSpPr>
            <a:spLocks noGrp="1"/>
          </p:cNvSpPr>
          <p:nvPr>
            <p:ph idx="4294967295"/>
          </p:nvPr>
        </p:nvSpPr>
        <p:spPr>
          <a:xfrm>
            <a:off x="457200" y="1600200"/>
            <a:ext cx="8229600" cy="4525963"/>
          </a:xfrm>
          <a:prstGeom prst="rect">
            <a:avLst/>
          </a:prstGeom>
        </p:spPr>
        <p:txBody>
          <a:bodyPr/>
          <a:lstStyle/>
          <a:p>
            <a:r>
              <a:rPr lang="en-US" sz="2800" dirty="0" smtClean="0">
                <a:latin typeface="Trebuchet MS" panose="020B0603020202020204" pitchFamily="34" charset="0"/>
              </a:rPr>
              <a:t>Complete Exercise #2 – Goal Setting</a:t>
            </a:r>
          </a:p>
          <a:p>
            <a:pPr lvl="1"/>
            <a:r>
              <a:rPr lang="en-US" sz="2800" dirty="0">
                <a:latin typeface="Trebuchet MS" panose="020B0603020202020204" pitchFamily="34" charset="0"/>
              </a:rPr>
              <a:t>What are the top 3 things you want to accomplish in your organization?  </a:t>
            </a:r>
          </a:p>
          <a:p>
            <a:pPr lvl="1"/>
            <a:r>
              <a:rPr lang="en-US" sz="2800" dirty="0">
                <a:latin typeface="Trebuchet MS" panose="020B0603020202020204" pitchFamily="34" charset="0"/>
              </a:rPr>
              <a:t>Why is each important?</a:t>
            </a:r>
          </a:p>
        </p:txBody>
      </p:sp>
    </p:spTree>
    <p:extLst>
      <p:ext uri="{BB962C8B-B14F-4D97-AF65-F5344CB8AC3E}">
        <p14:creationId xmlns:p14="http://schemas.microsoft.com/office/powerpoint/2010/main" val="1377939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46237"/>
            <a:ext cx="8229600" cy="4525963"/>
          </a:xfrm>
          <a:prstGeom prst="rect">
            <a:avLst/>
          </a:prstGeom>
        </p:spPr>
        <p:txBody>
          <a:bodyPr/>
          <a:lstStyle/>
          <a:p>
            <a:r>
              <a:rPr lang="en-US" sz="2400" dirty="0" smtClean="0">
                <a:latin typeface="Trebuchet MS" panose="020B0603020202020204" pitchFamily="34" charset="0"/>
              </a:rPr>
              <a:t>Identify Objectives – Practical steps needed to achieve short-term and long-term goals.</a:t>
            </a:r>
          </a:p>
          <a:p>
            <a:r>
              <a:rPr lang="en-US" sz="2400" dirty="0" smtClean="0">
                <a:latin typeface="Trebuchet MS" panose="020B0603020202020204" pitchFamily="34" charset="0"/>
              </a:rPr>
              <a:t>Make them SMART:</a:t>
            </a:r>
          </a:p>
          <a:p>
            <a:pPr lvl="1"/>
            <a:r>
              <a:rPr lang="en-US" sz="2400" dirty="0" smtClean="0">
                <a:latin typeface="Trebuchet MS" panose="020B0603020202020204" pitchFamily="34" charset="0"/>
              </a:rPr>
              <a:t>Specific</a:t>
            </a:r>
          </a:p>
          <a:p>
            <a:pPr lvl="1"/>
            <a:r>
              <a:rPr lang="en-US" sz="2400" dirty="0" smtClean="0">
                <a:latin typeface="Trebuchet MS" panose="020B0603020202020204" pitchFamily="34" charset="0"/>
              </a:rPr>
              <a:t>Measurable</a:t>
            </a:r>
          </a:p>
          <a:p>
            <a:pPr lvl="1"/>
            <a:r>
              <a:rPr lang="en-US" sz="2400" dirty="0" smtClean="0">
                <a:latin typeface="Trebuchet MS" panose="020B0603020202020204" pitchFamily="34" charset="0"/>
              </a:rPr>
              <a:t>Achievable</a:t>
            </a:r>
          </a:p>
          <a:p>
            <a:pPr lvl="1"/>
            <a:r>
              <a:rPr lang="en-US" sz="2400" dirty="0" smtClean="0">
                <a:latin typeface="Trebuchet MS" panose="020B0603020202020204" pitchFamily="34" charset="0"/>
              </a:rPr>
              <a:t>Relevant</a:t>
            </a:r>
          </a:p>
          <a:p>
            <a:pPr lvl="1"/>
            <a:r>
              <a:rPr lang="en-US" sz="2400" dirty="0" smtClean="0">
                <a:latin typeface="Trebuchet MS" panose="020B0603020202020204" pitchFamily="34" charset="0"/>
              </a:rPr>
              <a:t>Time-bound</a:t>
            </a:r>
            <a:endParaRPr lang="en-US" sz="2400" dirty="0">
              <a:latin typeface="Trebuchet MS" panose="020B0603020202020204" pitchFamily="34" charset="0"/>
            </a:endParaRPr>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CREATING AN ACTION PLAN</a:t>
            </a:r>
            <a:endParaRPr lang="en-US" sz="4000" dirty="0"/>
          </a:p>
        </p:txBody>
      </p:sp>
    </p:spTree>
    <p:extLst>
      <p:ext uri="{BB962C8B-B14F-4D97-AF65-F5344CB8AC3E}">
        <p14:creationId xmlns:p14="http://schemas.microsoft.com/office/powerpoint/2010/main" val="3670530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EXERCISE #3</a:t>
            </a:r>
            <a:endParaRPr lang="en-US" sz="4000" dirty="0"/>
          </a:p>
        </p:txBody>
      </p:sp>
      <p:sp>
        <p:nvSpPr>
          <p:cNvPr id="5" name="Content Placeholder 2"/>
          <p:cNvSpPr>
            <a:spLocks noGrp="1"/>
          </p:cNvSpPr>
          <p:nvPr>
            <p:ph idx="4294967295"/>
          </p:nvPr>
        </p:nvSpPr>
        <p:spPr>
          <a:xfrm>
            <a:off x="457200" y="1600200"/>
            <a:ext cx="8229600" cy="4525963"/>
          </a:xfrm>
          <a:prstGeom prst="rect">
            <a:avLst/>
          </a:prstGeom>
        </p:spPr>
        <p:txBody>
          <a:bodyPr/>
          <a:lstStyle/>
          <a:p>
            <a:r>
              <a:rPr lang="en-US" sz="2800" dirty="0" smtClean="0">
                <a:latin typeface="Trebuchet MS" panose="020B0603020202020204" pitchFamily="34" charset="0"/>
              </a:rPr>
              <a:t>Complete Exercise #3 – Action Plan</a:t>
            </a:r>
          </a:p>
          <a:p>
            <a:pPr lvl="1"/>
            <a:r>
              <a:rPr lang="en-US" sz="2800" dirty="0">
                <a:latin typeface="Trebuchet MS" panose="020B0603020202020204" pitchFamily="34" charset="0"/>
              </a:rPr>
              <a:t>How will you &amp; your team achieve your goals?</a:t>
            </a:r>
          </a:p>
          <a:p>
            <a:pPr lvl="1"/>
            <a:r>
              <a:rPr lang="en-US" sz="2800" dirty="0">
                <a:latin typeface="Trebuchet MS" panose="020B0603020202020204" pitchFamily="34" charset="0"/>
              </a:rPr>
              <a:t>Who will take the lead on each action?</a:t>
            </a:r>
          </a:p>
        </p:txBody>
      </p:sp>
    </p:spTree>
    <p:extLst>
      <p:ext uri="{BB962C8B-B14F-4D97-AF65-F5344CB8AC3E}">
        <p14:creationId xmlns:p14="http://schemas.microsoft.com/office/powerpoint/2010/main" val="39975281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229600" cy="4525963"/>
          </a:xfrm>
          <a:prstGeom prst="rect">
            <a:avLst/>
          </a:prstGeom>
        </p:spPr>
        <p:txBody>
          <a:bodyPr/>
          <a:lstStyle/>
          <a:p>
            <a:r>
              <a:rPr lang="en-US" sz="2800" dirty="0" smtClean="0">
                <a:latin typeface="Trebuchet MS" panose="020B0603020202020204" pitchFamily="34" charset="0"/>
              </a:rPr>
              <a:t>Meet with your leadership team to refine the plan.</a:t>
            </a:r>
          </a:p>
          <a:p>
            <a:r>
              <a:rPr lang="en-US" sz="2800" dirty="0" smtClean="0">
                <a:latin typeface="Trebuchet MS" panose="020B0603020202020204" pitchFamily="34" charset="0"/>
              </a:rPr>
              <a:t>Share it with your members.</a:t>
            </a:r>
          </a:p>
          <a:p>
            <a:pPr lvl="1"/>
            <a:r>
              <a:rPr lang="en-US" sz="2800" dirty="0" smtClean="0">
                <a:latin typeface="Trebuchet MS" panose="020B0603020202020204" pitchFamily="34" charset="0"/>
              </a:rPr>
              <a:t>Meetings, newsletters, master calendar.</a:t>
            </a:r>
          </a:p>
          <a:p>
            <a:pPr lvl="1"/>
            <a:r>
              <a:rPr lang="en-US" sz="2800" dirty="0" smtClean="0">
                <a:latin typeface="Trebuchet MS" panose="020B0603020202020204" pitchFamily="34" charset="0"/>
              </a:rPr>
              <a:t>Get active support for specific projects.</a:t>
            </a:r>
          </a:p>
          <a:p>
            <a:r>
              <a:rPr lang="en-US" sz="2800" dirty="0" smtClean="0">
                <a:latin typeface="Trebuchet MS" panose="020B0603020202020204" pitchFamily="34" charset="0"/>
              </a:rPr>
              <a:t>Be flexible. Adjust as needed.</a:t>
            </a:r>
            <a:endParaRPr lang="en-US" sz="2800" dirty="0">
              <a:latin typeface="Trebuchet MS" panose="020B0603020202020204" pitchFamily="34" charset="0"/>
            </a:endParaRPr>
          </a:p>
          <a:p>
            <a:pPr lvl="1"/>
            <a:endParaRPr lang="en-US" dirty="0"/>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NEXT STEP</a:t>
            </a:r>
            <a:endParaRPr lang="en-US" sz="4000" dirty="0"/>
          </a:p>
        </p:txBody>
      </p:sp>
    </p:spTree>
    <p:extLst>
      <p:ext uri="{BB962C8B-B14F-4D97-AF65-F5344CB8AC3E}">
        <p14:creationId xmlns:p14="http://schemas.microsoft.com/office/powerpoint/2010/main" val="385208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143000"/>
            <a:ext cx="8229600" cy="4800600"/>
          </a:xfrm>
          <a:prstGeom prst="rect">
            <a:avLst/>
          </a:prstGeom>
        </p:spPr>
        <p:txBody>
          <a:bodyPr>
            <a:noAutofit/>
          </a:bodyPr>
          <a:lstStyle/>
          <a:p>
            <a:r>
              <a:rPr lang="en-US" sz="2600" dirty="0" smtClean="0">
                <a:latin typeface="Trebuchet MS" panose="020B0603020202020204" pitchFamily="34" charset="0"/>
              </a:rPr>
              <a:t>What leadership principles will guide you as you execute the plan?</a:t>
            </a:r>
            <a:r>
              <a:rPr lang="en-US" sz="2800" dirty="0" smtClean="0">
                <a:latin typeface="Trebuchet MS" panose="020B0603020202020204" pitchFamily="34" charset="0"/>
              </a:rPr>
              <a:t/>
            </a:r>
            <a:br>
              <a:rPr lang="en-US" sz="2800" dirty="0" smtClean="0">
                <a:latin typeface="Trebuchet MS" panose="020B0603020202020204" pitchFamily="34" charset="0"/>
              </a:rPr>
            </a:br>
            <a:endParaRPr lang="en-US" sz="100" dirty="0" smtClean="0">
              <a:latin typeface="Trebuchet MS" panose="020B0603020202020204" pitchFamily="34" charset="0"/>
            </a:endParaRPr>
          </a:p>
          <a:p>
            <a:pPr lvl="1"/>
            <a:r>
              <a:rPr lang="en-US" sz="1750" dirty="0" smtClean="0">
                <a:latin typeface="Trebuchet MS" panose="020B0603020202020204" pitchFamily="34" charset="0"/>
              </a:rPr>
              <a:t>Get the right people on your team.  Appoint people who are dependable, knowledgeable, and motivated.</a:t>
            </a:r>
          </a:p>
          <a:p>
            <a:pPr lvl="1"/>
            <a:r>
              <a:rPr lang="en-US" sz="1750" dirty="0" smtClean="0">
                <a:latin typeface="Trebuchet MS" panose="020B0603020202020204" pitchFamily="34" charset="0"/>
              </a:rPr>
              <a:t>Be a good mentor.   Teach when needed, but give them room to do it their way.  Give good feedback.</a:t>
            </a:r>
          </a:p>
          <a:p>
            <a:pPr lvl="1"/>
            <a:r>
              <a:rPr lang="en-US" sz="1750" dirty="0" smtClean="0">
                <a:latin typeface="Trebuchet MS" panose="020B0603020202020204" pitchFamily="34" charset="0"/>
              </a:rPr>
              <a:t>Have tools for reporting and measuring results.</a:t>
            </a:r>
          </a:p>
          <a:p>
            <a:pPr lvl="1"/>
            <a:r>
              <a:rPr lang="en-US" sz="1750" dirty="0" smtClean="0">
                <a:latin typeface="Trebuchet MS" panose="020B0603020202020204" pitchFamily="34" charset="0"/>
              </a:rPr>
              <a:t>Be a role model for others in attitude, action, and integrity.</a:t>
            </a:r>
          </a:p>
          <a:p>
            <a:pPr lvl="1"/>
            <a:r>
              <a:rPr lang="en-US" sz="1750" dirty="0" smtClean="0">
                <a:latin typeface="Trebuchet MS" panose="020B0603020202020204" pitchFamily="34" charset="0"/>
              </a:rPr>
              <a:t>Focus on what’s important.</a:t>
            </a:r>
          </a:p>
          <a:p>
            <a:pPr lvl="1"/>
            <a:r>
              <a:rPr lang="en-US" sz="1750" dirty="0" smtClean="0">
                <a:latin typeface="Trebuchet MS" panose="020B0603020202020204" pitchFamily="34" charset="0"/>
              </a:rPr>
              <a:t>Communicate clearly and frequently.</a:t>
            </a:r>
            <a:endParaRPr lang="en-US" sz="1750" dirty="0">
              <a:latin typeface="Trebuchet MS" panose="020B0603020202020204" pitchFamily="34" charset="0"/>
            </a:endParaRPr>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LEADERSHIP</a:t>
            </a:r>
            <a:endParaRPr lang="en-US" sz="4000" dirty="0"/>
          </a:p>
        </p:txBody>
      </p:sp>
    </p:spTree>
    <p:extLst>
      <p:ext uri="{BB962C8B-B14F-4D97-AF65-F5344CB8AC3E}">
        <p14:creationId xmlns:p14="http://schemas.microsoft.com/office/powerpoint/2010/main" val="878262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143000"/>
            <a:ext cx="8229600" cy="4800600"/>
          </a:xfrm>
          <a:prstGeom prst="rect">
            <a:avLst/>
          </a:prstGeom>
        </p:spPr>
        <p:txBody>
          <a:bodyPr>
            <a:noAutofit/>
          </a:bodyPr>
          <a:lstStyle/>
          <a:p>
            <a:r>
              <a:rPr lang="en-US" sz="2600" dirty="0" smtClean="0">
                <a:latin typeface="Trebuchet MS" panose="020B0603020202020204" pitchFamily="34" charset="0"/>
              </a:rPr>
              <a:t>What leadership principles will guide you as you execute the plan?</a:t>
            </a:r>
            <a:r>
              <a:rPr lang="en-US" sz="2800" dirty="0" smtClean="0">
                <a:latin typeface="Trebuchet MS" panose="020B0603020202020204" pitchFamily="34" charset="0"/>
              </a:rPr>
              <a:t/>
            </a:r>
            <a:br>
              <a:rPr lang="en-US" sz="2800" dirty="0" smtClean="0">
                <a:latin typeface="Trebuchet MS" panose="020B0603020202020204" pitchFamily="34" charset="0"/>
              </a:rPr>
            </a:br>
            <a:endParaRPr lang="en-US" sz="100" dirty="0" smtClean="0">
              <a:latin typeface="Trebuchet MS" panose="020B0603020202020204" pitchFamily="34" charset="0"/>
            </a:endParaRPr>
          </a:p>
          <a:p>
            <a:pPr lvl="1"/>
            <a:r>
              <a:rPr lang="en-US" sz="1750" dirty="0" smtClean="0">
                <a:latin typeface="Trebuchet MS" panose="020B0603020202020204" pitchFamily="34" charset="0"/>
              </a:rPr>
              <a:t>"</a:t>
            </a:r>
            <a:r>
              <a:rPr lang="en-US" sz="1750" dirty="0">
                <a:latin typeface="Trebuchet MS" panose="020B0603020202020204" pitchFamily="34" charset="0"/>
              </a:rPr>
              <a:t>The greatest leader is not necessarily the one who does the greatest things. He is the one that gets the people to do the greatest things." </a:t>
            </a:r>
            <a:r>
              <a:rPr lang="en-US" sz="1750" dirty="0" smtClean="0">
                <a:latin typeface="Trebuchet MS" panose="020B0603020202020204" pitchFamily="34" charset="0"/>
              </a:rPr>
              <a:t/>
            </a:r>
            <a:br>
              <a:rPr lang="en-US" sz="1750" dirty="0" smtClean="0">
                <a:latin typeface="Trebuchet MS" panose="020B0603020202020204" pitchFamily="34" charset="0"/>
              </a:rPr>
            </a:br>
            <a:r>
              <a:rPr lang="en-US" sz="1750" dirty="0" smtClean="0">
                <a:latin typeface="Trebuchet MS" panose="020B0603020202020204" pitchFamily="34" charset="0"/>
              </a:rPr>
              <a:t>-- </a:t>
            </a:r>
            <a:r>
              <a:rPr lang="en-US" sz="1750" i="1" dirty="0" smtClean="0">
                <a:latin typeface="Trebuchet MS" panose="020B0603020202020204" pitchFamily="34" charset="0"/>
              </a:rPr>
              <a:t>Ronald Reagan</a:t>
            </a:r>
            <a:r>
              <a:rPr lang="en-US" i="1" dirty="0" smtClean="0">
                <a:latin typeface="Trebuchet MS" panose="020B0603020202020204" pitchFamily="34" charset="0"/>
              </a:rPr>
              <a:t/>
            </a:r>
            <a:br>
              <a:rPr lang="en-US" i="1" dirty="0" smtClean="0">
                <a:latin typeface="Trebuchet MS" panose="020B0603020202020204" pitchFamily="34" charset="0"/>
              </a:rPr>
            </a:br>
            <a:endParaRPr lang="en-US" sz="800" i="1" dirty="0" smtClean="0">
              <a:latin typeface="Trebuchet MS" panose="020B0603020202020204" pitchFamily="34" charset="0"/>
            </a:endParaRPr>
          </a:p>
          <a:p>
            <a:pPr lvl="1"/>
            <a:r>
              <a:rPr lang="en-US" sz="1750" dirty="0" smtClean="0">
                <a:latin typeface="Trebuchet MS" panose="020B0603020202020204" pitchFamily="34" charset="0"/>
              </a:rPr>
              <a:t>"</a:t>
            </a:r>
            <a:r>
              <a:rPr lang="en-US" sz="1750" dirty="0">
                <a:latin typeface="Trebuchet MS" panose="020B0603020202020204" pitchFamily="34" charset="0"/>
              </a:rPr>
              <a:t>Before you are a leader, success is all about growing yourself. When you become a leader, success is all about growing others." </a:t>
            </a:r>
            <a:r>
              <a:rPr lang="en-US" sz="1750" dirty="0" smtClean="0">
                <a:latin typeface="Trebuchet MS" panose="020B0603020202020204" pitchFamily="34" charset="0"/>
              </a:rPr>
              <a:t/>
            </a:r>
            <a:br>
              <a:rPr lang="en-US" sz="1750" dirty="0" smtClean="0">
                <a:latin typeface="Trebuchet MS" panose="020B0603020202020204" pitchFamily="34" charset="0"/>
              </a:rPr>
            </a:br>
            <a:r>
              <a:rPr lang="en-US" sz="1750" i="1" dirty="0" smtClean="0">
                <a:latin typeface="Trebuchet MS" panose="020B0603020202020204" pitchFamily="34" charset="0"/>
              </a:rPr>
              <a:t>-- </a:t>
            </a:r>
            <a:r>
              <a:rPr lang="en-US" sz="1750" i="1" dirty="0">
                <a:latin typeface="Trebuchet MS" panose="020B0603020202020204" pitchFamily="34" charset="0"/>
              </a:rPr>
              <a:t>Jack </a:t>
            </a:r>
            <a:r>
              <a:rPr lang="en-US" sz="1750" i="1" dirty="0" smtClean="0">
                <a:latin typeface="Trebuchet MS" panose="020B0603020202020204" pitchFamily="34" charset="0"/>
              </a:rPr>
              <a:t>Welch</a:t>
            </a:r>
            <a:r>
              <a:rPr lang="en-US" i="1" dirty="0" smtClean="0">
                <a:latin typeface="Trebuchet MS" panose="020B0603020202020204" pitchFamily="34" charset="0"/>
              </a:rPr>
              <a:t/>
            </a:r>
            <a:br>
              <a:rPr lang="en-US" i="1" dirty="0" smtClean="0">
                <a:latin typeface="Trebuchet MS" panose="020B0603020202020204" pitchFamily="34" charset="0"/>
              </a:rPr>
            </a:br>
            <a:endParaRPr lang="en-US" sz="800" i="1" dirty="0" smtClean="0">
              <a:latin typeface="Trebuchet MS" panose="020B0603020202020204" pitchFamily="34" charset="0"/>
            </a:endParaRPr>
          </a:p>
          <a:p>
            <a:pPr lvl="1"/>
            <a:r>
              <a:rPr lang="en-US" sz="1750" dirty="0" smtClean="0">
                <a:latin typeface="Trebuchet MS" panose="020B0603020202020204" pitchFamily="34" charset="0"/>
              </a:rPr>
              <a:t>"Great leaders are almost always great simplifiers, who can cut through argument, debate, and doubt to offer a solution everybody can understand." </a:t>
            </a:r>
            <a:r>
              <a:rPr lang="en-US" sz="1750" i="1" dirty="0" smtClean="0">
                <a:latin typeface="Trebuchet MS" panose="020B0603020202020204" pitchFamily="34" charset="0"/>
              </a:rPr>
              <a:t>-- Colin Powell</a:t>
            </a:r>
            <a:endParaRPr lang="en-US" sz="1600" dirty="0"/>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LEADERSHIP</a:t>
            </a:r>
            <a:endParaRPr lang="en-US" sz="4000" dirty="0"/>
          </a:p>
        </p:txBody>
      </p:sp>
    </p:spTree>
    <p:extLst>
      <p:ext uri="{BB962C8B-B14F-4D97-AF65-F5344CB8AC3E}">
        <p14:creationId xmlns:p14="http://schemas.microsoft.com/office/powerpoint/2010/main" val="3896846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229600" cy="4525963"/>
          </a:xfrm>
          <a:prstGeom prst="rect">
            <a:avLst/>
          </a:prstGeom>
        </p:spPr>
        <p:txBody>
          <a:bodyPr/>
          <a:lstStyle/>
          <a:p>
            <a:r>
              <a:rPr lang="en-US" sz="3000" dirty="0" smtClean="0">
                <a:latin typeface="Trebuchet MS" panose="020B0603020202020204" pitchFamily="34" charset="0"/>
                <a:cs typeface="Arial" panose="020B0604020202020204" pitchFamily="34" charset="0"/>
              </a:rPr>
              <a:t>Mission (noun):  A short, concise and succinct statement defining an organization’s purpose.</a:t>
            </a:r>
          </a:p>
          <a:p>
            <a:endParaRPr lang="en-US" sz="900" dirty="0">
              <a:latin typeface="Trebuchet MS" panose="020B0603020202020204" pitchFamily="34" charset="0"/>
              <a:cs typeface="Arial" panose="020B0604020202020204" pitchFamily="34" charset="0"/>
            </a:endParaRPr>
          </a:p>
          <a:p>
            <a:r>
              <a:rPr lang="en-US" sz="3000" dirty="0" smtClean="0">
                <a:latin typeface="Trebuchet MS" panose="020B0603020202020204" pitchFamily="34" charset="0"/>
                <a:cs typeface="Arial" panose="020B0604020202020204" pitchFamily="34" charset="0"/>
              </a:rPr>
              <a:t>A mission is a “what” statement.  It addresses what the organization is about – its reason for existing.</a:t>
            </a:r>
            <a:endParaRPr lang="en-US" sz="3000" dirty="0">
              <a:latin typeface="Trebuchet MS" panose="020B0603020202020204" pitchFamily="34" charset="0"/>
              <a:cs typeface="Arial" panose="020B0604020202020204" pitchFamily="34" charset="0"/>
            </a:endParaRPr>
          </a:p>
        </p:txBody>
      </p:sp>
      <p:sp>
        <p:nvSpPr>
          <p:cNvPr id="4" name="Rectangle 3"/>
          <p:cNvSpPr/>
          <p:nvPr/>
        </p:nvSpPr>
        <p:spPr>
          <a:xfrm>
            <a:off x="1447800" y="381000"/>
            <a:ext cx="62484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DEFINE YOUR MISSION</a:t>
            </a:r>
            <a:endParaRPr lang="en-US" sz="4000" dirty="0"/>
          </a:p>
        </p:txBody>
      </p:sp>
    </p:spTree>
    <p:extLst>
      <p:ext uri="{BB962C8B-B14F-4D97-AF65-F5344CB8AC3E}">
        <p14:creationId xmlns:p14="http://schemas.microsoft.com/office/powerpoint/2010/main" val="2890694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382000" cy="4495800"/>
          </a:xfrm>
          <a:prstGeom prst="rect">
            <a:avLst/>
          </a:prstGeom>
        </p:spPr>
        <p:txBody>
          <a:bodyPr>
            <a:normAutofit lnSpcReduction="10000"/>
          </a:bodyPr>
          <a:lstStyle/>
          <a:p>
            <a:pPr lvl="0"/>
            <a:r>
              <a:rPr lang="en-US" sz="2200" dirty="0">
                <a:latin typeface="Trebuchet MS" panose="020B0603020202020204" pitchFamily="34" charset="0"/>
              </a:rPr>
              <a:t>To preserve and strengthen comradeship among its members;</a:t>
            </a:r>
          </a:p>
          <a:p>
            <a:pPr lvl="0"/>
            <a:r>
              <a:rPr lang="en-US" sz="2200" dirty="0">
                <a:latin typeface="Trebuchet MS" panose="020B0603020202020204" pitchFamily="34" charset="0"/>
              </a:rPr>
              <a:t>To assist worthy comrades;</a:t>
            </a:r>
          </a:p>
          <a:p>
            <a:pPr lvl="0"/>
            <a:r>
              <a:rPr lang="en-US" sz="2200" dirty="0">
                <a:latin typeface="Trebuchet MS" panose="020B0603020202020204" pitchFamily="34" charset="0"/>
              </a:rPr>
              <a:t>To perpetuate the memory and history of our dead, and to assist their surviving spouses and orphans;</a:t>
            </a:r>
          </a:p>
          <a:p>
            <a:pPr lvl="0"/>
            <a:r>
              <a:rPr lang="en-US" sz="2200" dirty="0">
                <a:latin typeface="Trebuchet MS" panose="020B0603020202020204" pitchFamily="34" charset="0"/>
              </a:rPr>
              <a:t>To maintain true allegiance to the Government of the United States, and fidelity to its Constitution and laws;</a:t>
            </a:r>
          </a:p>
          <a:p>
            <a:pPr lvl="0"/>
            <a:r>
              <a:rPr lang="en-US" sz="2200" dirty="0">
                <a:latin typeface="Trebuchet MS" panose="020B0603020202020204" pitchFamily="34" charset="0"/>
              </a:rPr>
              <a:t>To foster true patriotism;</a:t>
            </a:r>
          </a:p>
          <a:p>
            <a:pPr lvl="0"/>
            <a:r>
              <a:rPr lang="en-US" sz="2200" dirty="0">
                <a:latin typeface="Trebuchet MS" panose="020B0603020202020204" pitchFamily="34" charset="0"/>
              </a:rPr>
              <a:t>To maintain and extend the institutions of American freedom; and </a:t>
            </a:r>
          </a:p>
          <a:p>
            <a:pPr lvl="0"/>
            <a:r>
              <a:rPr lang="en-US" sz="2200" dirty="0">
                <a:latin typeface="Trebuchet MS" panose="020B0603020202020204" pitchFamily="34" charset="0"/>
              </a:rPr>
              <a:t>To preserve and defend the United States from all enemies.</a:t>
            </a:r>
          </a:p>
          <a:p>
            <a:endParaRPr lang="en-US" dirty="0"/>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VFW CONGRESSIONAL CHARTER</a:t>
            </a:r>
            <a:endParaRPr lang="en-US" sz="4000" dirty="0"/>
          </a:p>
        </p:txBody>
      </p:sp>
    </p:spTree>
    <p:extLst>
      <p:ext uri="{BB962C8B-B14F-4D97-AF65-F5344CB8AC3E}">
        <p14:creationId xmlns:p14="http://schemas.microsoft.com/office/powerpoint/2010/main" val="33439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1"/>
            <a:ext cx="8229600" cy="4114800"/>
          </a:xfrm>
          <a:prstGeom prst="rect">
            <a:avLst/>
          </a:prstGeom>
        </p:spPr>
        <p:txBody>
          <a:bodyPr>
            <a:noAutofit/>
          </a:bodyPr>
          <a:lstStyle/>
          <a:p>
            <a:r>
              <a:rPr lang="en-US" sz="3000" dirty="0">
                <a:latin typeface="Trebuchet MS" panose="020B0603020202020204" pitchFamily="34" charset="0"/>
              </a:rPr>
              <a:t>To foster camaraderie among United States veterans of overseas conflicts. To serve our veterans, the military and our communities. To advocate on behalf of all veterans</a:t>
            </a:r>
            <a:r>
              <a:rPr lang="en-US" sz="3000" dirty="0" smtClean="0">
                <a:latin typeface="Trebuchet MS" panose="020B0603020202020204" pitchFamily="34" charset="0"/>
              </a:rPr>
              <a:t>.</a:t>
            </a:r>
          </a:p>
          <a:p>
            <a:endParaRPr lang="en-US" sz="3000" dirty="0">
              <a:latin typeface="Trebuchet MS" panose="020B0603020202020204" pitchFamily="34" charset="0"/>
            </a:endParaRPr>
          </a:p>
          <a:p>
            <a:r>
              <a:rPr lang="en-US" sz="3000" dirty="0" smtClean="0">
                <a:latin typeface="Trebuchet MS" panose="020B0603020202020204" pitchFamily="34" charset="0"/>
              </a:rPr>
              <a:t>From “About Us” section of VFW website.</a:t>
            </a:r>
            <a:endParaRPr lang="en-US" sz="3000" dirty="0">
              <a:latin typeface="Trebuchet MS" panose="020B0603020202020204" pitchFamily="34" charset="0"/>
            </a:endParaRPr>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VFW MISSION</a:t>
            </a:r>
            <a:endParaRPr lang="en-US" sz="4000" dirty="0"/>
          </a:p>
        </p:txBody>
      </p:sp>
    </p:spTree>
    <p:extLst>
      <p:ext uri="{BB962C8B-B14F-4D97-AF65-F5344CB8AC3E}">
        <p14:creationId xmlns:p14="http://schemas.microsoft.com/office/powerpoint/2010/main" val="388691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229600" cy="4525963"/>
          </a:xfrm>
          <a:prstGeom prst="rect">
            <a:avLst/>
          </a:prstGeom>
        </p:spPr>
        <p:txBody>
          <a:bodyPr>
            <a:normAutofit/>
          </a:bodyPr>
          <a:lstStyle/>
          <a:p>
            <a:r>
              <a:rPr lang="en-US" sz="2000" dirty="0">
                <a:latin typeface="Trebuchet MS" panose="020B0603020202020204" pitchFamily="34" charset="0"/>
              </a:rPr>
              <a:t>The VFW believes America is defined by how it treats those who sacrificed to protect it; we believe in protecting and fighting for those who were brave enough to fight for us.  Whether on Capitol Hill or in our communities, the VFW </a:t>
            </a:r>
            <a:r>
              <a:rPr lang="en-US" sz="2000" dirty="0" smtClean="0">
                <a:latin typeface="Trebuchet MS" panose="020B0603020202020204" pitchFamily="34" charset="0"/>
              </a:rPr>
              <a:t>fights and defends the rights of America’s veterans by lobbying for Veteran’s rights, helping Veterans get the benefits they deserve, and assisting them and their families.  To do less, would be an unconscionable betrayal of responsibilities as Americans and Veterans.</a:t>
            </a:r>
          </a:p>
          <a:p>
            <a:pPr marL="0" indent="0">
              <a:buNone/>
            </a:pPr>
            <a:endParaRPr lang="en-US" sz="2000" dirty="0" smtClean="0">
              <a:latin typeface="Trebuchet MS" panose="020B0603020202020204" pitchFamily="34" charset="0"/>
            </a:endParaRPr>
          </a:p>
          <a:p>
            <a:r>
              <a:rPr lang="en-US" sz="2000" dirty="0" smtClean="0">
                <a:latin typeface="Trebuchet MS" panose="020B0603020202020204" pitchFamily="34" charset="0"/>
              </a:rPr>
              <a:t>From “Leadership &amp; Development” VFW Educational &amp; Training Series, available in Members Only area of VFW website.</a:t>
            </a:r>
            <a:endParaRPr lang="en-US" sz="2000" dirty="0">
              <a:latin typeface="Trebuchet MS" panose="020B0603020202020204" pitchFamily="34" charset="0"/>
            </a:endParaRPr>
          </a:p>
          <a:p>
            <a:endParaRPr lang="en-US" dirty="0"/>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VFW MISSION</a:t>
            </a:r>
            <a:endParaRPr lang="en-US" sz="4000" dirty="0"/>
          </a:p>
        </p:txBody>
      </p:sp>
    </p:spTree>
    <p:extLst>
      <p:ext uri="{BB962C8B-B14F-4D97-AF65-F5344CB8AC3E}">
        <p14:creationId xmlns:p14="http://schemas.microsoft.com/office/powerpoint/2010/main" val="741502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4267200" cy="4209011"/>
          </a:xfrm>
          <a:prstGeom prst="rect">
            <a:avLst/>
          </a:prstGeom>
        </p:spPr>
        <p:txBody>
          <a:bodyPr/>
          <a:lstStyle/>
          <a:p>
            <a:r>
              <a:rPr lang="en-US" sz="2500" dirty="0" smtClean="0">
                <a:latin typeface="Trebuchet MS" panose="020B0603020202020204" pitchFamily="34" charset="0"/>
              </a:rPr>
              <a:t>SWOT Analysis</a:t>
            </a:r>
          </a:p>
          <a:p>
            <a:pPr lvl="1"/>
            <a:r>
              <a:rPr lang="en-US" sz="2500" dirty="0" smtClean="0">
                <a:latin typeface="Trebuchet MS" panose="020B0603020202020204" pitchFamily="34" charset="0"/>
              </a:rPr>
              <a:t>Strength</a:t>
            </a:r>
          </a:p>
          <a:p>
            <a:pPr lvl="1"/>
            <a:r>
              <a:rPr lang="en-US" sz="2500" dirty="0" smtClean="0">
                <a:latin typeface="Trebuchet MS" panose="020B0603020202020204" pitchFamily="34" charset="0"/>
              </a:rPr>
              <a:t>Weaknesses</a:t>
            </a:r>
          </a:p>
          <a:p>
            <a:pPr lvl="1"/>
            <a:r>
              <a:rPr lang="en-US" sz="2500" dirty="0" smtClean="0">
                <a:latin typeface="Trebuchet MS" panose="020B0603020202020204" pitchFamily="34" charset="0"/>
              </a:rPr>
              <a:t>Opportunities</a:t>
            </a:r>
          </a:p>
          <a:p>
            <a:pPr lvl="1"/>
            <a:r>
              <a:rPr lang="en-US" sz="2500" dirty="0" smtClean="0">
                <a:latin typeface="Trebuchet MS" panose="020B0603020202020204" pitchFamily="34" charset="0"/>
              </a:rPr>
              <a:t>Threats</a:t>
            </a:r>
          </a:p>
          <a:p>
            <a:pPr lvl="1"/>
            <a:endParaRPr lang="en-US" sz="2500" dirty="0">
              <a:latin typeface="Trebuchet MS" panose="020B0603020202020204" pitchFamily="34" charset="0"/>
            </a:endParaRPr>
          </a:p>
          <a:p>
            <a:r>
              <a:rPr lang="en-US" sz="2500" dirty="0" smtClean="0">
                <a:latin typeface="Trebuchet MS" panose="020B0603020202020204" pitchFamily="34" charset="0"/>
              </a:rPr>
              <a:t>Consider both internal &amp; external factors</a:t>
            </a:r>
          </a:p>
          <a:p>
            <a:pPr lvl="1"/>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2673"/>
          <a:stretch/>
        </p:blipFill>
        <p:spPr bwMode="auto">
          <a:xfrm>
            <a:off x="5105400" y="1676400"/>
            <a:ext cx="3733800" cy="3675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381000"/>
            <a:ext cx="9144000" cy="1077218"/>
          </a:xfrm>
          <a:prstGeom prst="rect">
            <a:avLst/>
          </a:prstGeom>
        </p:spPr>
        <p:txBody>
          <a:bodyPr wrap="square">
            <a:spAutoFit/>
          </a:bodyPr>
          <a:lstStyle/>
          <a:p>
            <a:pPr algn="ctr"/>
            <a:r>
              <a:rPr lang="en-US" sz="3200" b="1" dirty="0" smtClean="0">
                <a:solidFill>
                  <a:srgbClr val="9F874F"/>
                </a:solidFill>
                <a:latin typeface="Times New Roman" pitchFamily="18" charset="0"/>
                <a:cs typeface="Times New Roman" pitchFamily="18" charset="0"/>
              </a:rPr>
              <a:t>EVALUATE YOUR CURRENT ORGANIZATION </a:t>
            </a:r>
            <a:r>
              <a:rPr lang="en-US" sz="3200" b="1" dirty="0">
                <a:solidFill>
                  <a:srgbClr val="9F874F"/>
                </a:solidFill>
                <a:latin typeface="Times New Roman" pitchFamily="18" charset="0"/>
                <a:cs typeface="Times New Roman" pitchFamily="18" charset="0"/>
              </a:rPr>
              <a:t>A</a:t>
            </a:r>
            <a:r>
              <a:rPr lang="en-US" sz="3200" b="1" dirty="0" smtClean="0">
                <a:solidFill>
                  <a:srgbClr val="9F874F"/>
                </a:solidFill>
                <a:latin typeface="Times New Roman" pitchFamily="18" charset="0"/>
                <a:cs typeface="Times New Roman" pitchFamily="18" charset="0"/>
              </a:rPr>
              <a:t>ND YOUR ENVIRONMENT</a:t>
            </a:r>
            <a:endParaRPr lang="en-US" sz="3200" dirty="0"/>
          </a:p>
        </p:txBody>
      </p:sp>
      <p:sp>
        <p:nvSpPr>
          <p:cNvPr id="2" name="TextBox 1"/>
          <p:cNvSpPr txBox="1"/>
          <p:nvPr/>
        </p:nvSpPr>
        <p:spPr>
          <a:xfrm>
            <a:off x="5410200" y="6085865"/>
            <a:ext cx="3352800" cy="615553"/>
          </a:xfrm>
          <a:prstGeom prst="rect">
            <a:avLst/>
          </a:prstGeom>
          <a:noFill/>
        </p:spPr>
        <p:txBody>
          <a:bodyPr wrap="square" rtlCol="0">
            <a:spAutoFit/>
          </a:bodyPr>
          <a:lstStyle/>
          <a:p>
            <a:r>
              <a:rPr lang="en-US" sz="800" dirty="0"/>
              <a:t>"SWOT </a:t>
            </a:r>
            <a:r>
              <a:rPr lang="en-US" sz="800" dirty="0" err="1"/>
              <a:t>en</a:t>
            </a:r>
            <a:r>
              <a:rPr lang="en-US" sz="800" dirty="0"/>
              <a:t>" by </a:t>
            </a:r>
            <a:r>
              <a:rPr lang="en-US" sz="800" dirty="0" err="1"/>
              <a:t>Xhienne</a:t>
            </a:r>
            <a:r>
              <a:rPr lang="en-US" sz="800" dirty="0"/>
              <a:t> - SWOT </a:t>
            </a:r>
            <a:r>
              <a:rPr lang="en-US" sz="800" dirty="0" err="1"/>
              <a:t>pt.svg</a:t>
            </a:r>
            <a:r>
              <a:rPr lang="en-US" sz="800" dirty="0"/>
              <a:t>. Licensed under CC BY-SA 2.5 via Commons - </a:t>
            </a:r>
            <a:r>
              <a:rPr lang="en-US" sz="800" u="sng" dirty="0">
                <a:hlinkClick r:id="rId3"/>
              </a:rPr>
              <a:t>https://commons.wikimedia.org/wiki/File:SWOT_en.svg#/media/File:SWOT_en.svg</a:t>
            </a:r>
            <a:endParaRPr lang="en-US" sz="800" dirty="0"/>
          </a:p>
          <a:p>
            <a:endParaRPr lang="en-US" dirty="0"/>
          </a:p>
        </p:txBody>
      </p:sp>
    </p:spTree>
    <p:extLst>
      <p:ext uri="{BB962C8B-B14F-4D97-AF65-F5344CB8AC3E}">
        <p14:creationId xmlns:p14="http://schemas.microsoft.com/office/powerpoint/2010/main" val="4180054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1"/>
            <a:ext cx="8229600" cy="4191000"/>
          </a:xfrm>
          <a:prstGeom prst="rect">
            <a:avLst/>
          </a:prstGeom>
        </p:spPr>
        <p:txBody>
          <a:bodyPr>
            <a:normAutofit/>
          </a:bodyPr>
          <a:lstStyle/>
          <a:p>
            <a:r>
              <a:rPr lang="en-US" sz="2600" dirty="0" smtClean="0">
                <a:latin typeface="Trebuchet MS" panose="020B0603020202020204" pitchFamily="34" charset="0"/>
              </a:rPr>
              <a:t>What does your organization do?</a:t>
            </a:r>
          </a:p>
          <a:p>
            <a:r>
              <a:rPr lang="en-US" sz="2600" dirty="0" smtClean="0">
                <a:latin typeface="Trebuchet MS" panose="020B0603020202020204" pitchFamily="34" charset="0"/>
              </a:rPr>
              <a:t>For whom?</a:t>
            </a:r>
          </a:p>
          <a:p>
            <a:r>
              <a:rPr lang="en-US" sz="2600" dirty="0" smtClean="0">
                <a:latin typeface="Trebuchet MS" panose="020B0603020202020204" pitchFamily="34" charset="0"/>
              </a:rPr>
              <a:t>What value does it bring?</a:t>
            </a:r>
          </a:p>
          <a:p>
            <a:r>
              <a:rPr lang="en-US" sz="2600" dirty="0" smtClean="0">
                <a:latin typeface="Trebuchet MS" panose="020B0603020202020204" pitchFamily="34" charset="0"/>
              </a:rPr>
              <a:t>What makes you different?</a:t>
            </a:r>
          </a:p>
          <a:p>
            <a:r>
              <a:rPr lang="en-US" sz="2600" dirty="0" smtClean="0">
                <a:latin typeface="Trebuchet MS" panose="020B0603020202020204" pitchFamily="34" charset="0"/>
              </a:rPr>
              <a:t>What are you currently known for? What is your image in the community?</a:t>
            </a:r>
          </a:p>
          <a:p>
            <a:r>
              <a:rPr lang="en-US" sz="2600" dirty="0" smtClean="0">
                <a:latin typeface="Trebuchet MS" panose="020B0603020202020204" pitchFamily="34" charset="0"/>
              </a:rPr>
              <a:t>Do you sponsor any “signature events” that you are known for?</a:t>
            </a:r>
            <a:endParaRPr lang="en-US" sz="2600" dirty="0">
              <a:latin typeface="Trebuchet MS" panose="020B0603020202020204" pitchFamily="34" charset="0"/>
            </a:endParaRPr>
          </a:p>
        </p:txBody>
      </p:sp>
      <p:sp>
        <p:nvSpPr>
          <p:cNvPr id="4" name="Rectangle 3"/>
          <p:cNvSpPr/>
          <p:nvPr/>
        </p:nvSpPr>
        <p:spPr>
          <a:xfrm>
            <a:off x="0" y="381000"/>
            <a:ext cx="9144000" cy="1323439"/>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WHAT DO YOU WANT TO BE KNOWN FOR?</a:t>
            </a:r>
            <a:endParaRPr lang="en-US" sz="4000" dirty="0"/>
          </a:p>
        </p:txBody>
      </p:sp>
    </p:spTree>
    <p:extLst>
      <p:ext uri="{BB962C8B-B14F-4D97-AF65-F5344CB8AC3E}">
        <p14:creationId xmlns:p14="http://schemas.microsoft.com/office/powerpoint/2010/main" val="1741797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229600" cy="4525963"/>
          </a:xfrm>
          <a:prstGeom prst="rect">
            <a:avLst/>
          </a:prstGeom>
        </p:spPr>
        <p:txBody>
          <a:bodyPr/>
          <a:lstStyle/>
          <a:p>
            <a:r>
              <a:rPr lang="en-US" sz="2800" dirty="0" smtClean="0">
                <a:latin typeface="Trebuchet MS" panose="020B0603020202020204" pitchFamily="34" charset="0"/>
              </a:rPr>
              <a:t>Complete Exercise #1 – Analysis </a:t>
            </a:r>
          </a:p>
          <a:p>
            <a:pPr lvl="1"/>
            <a:r>
              <a:rPr lang="en-US" sz="2800" dirty="0" smtClean="0">
                <a:latin typeface="Trebuchet MS" panose="020B0603020202020204" pitchFamily="34" charset="0"/>
              </a:rPr>
              <a:t>Clearly define the mission.</a:t>
            </a:r>
          </a:p>
          <a:p>
            <a:pPr lvl="1"/>
            <a:r>
              <a:rPr lang="en-US" sz="2800" dirty="0" smtClean="0">
                <a:latin typeface="Trebuchet MS" panose="020B0603020202020204" pitchFamily="34" charset="0"/>
              </a:rPr>
              <a:t>Identify strengths.</a:t>
            </a:r>
          </a:p>
          <a:p>
            <a:pPr lvl="1"/>
            <a:r>
              <a:rPr lang="en-US" sz="2800" dirty="0" smtClean="0">
                <a:latin typeface="Trebuchet MS" panose="020B0603020202020204" pitchFamily="34" charset="0"/>
              </a:rPr>
              <a:t>Identify challenges.</a:t>
            </a:r>
          </a:p>
          <a:p>
            <a:pPr lvl="1"/>
            <a:r>
              <a:rPr lang="en-US" sz="2800" dirty="0" smtClean="0">
                <a:latin typeface="Trebuchet MS" panose="020B0603020202020204" pitchFamily="34" charset="0"/>
              </a:rPr>
              <a:t>What do you want to be known for?</a:t>
            </a:r>
            <a:endParaRPr lang="en-US" sz="2800" dirty="0">
              <a:latin typeface="Trebuchet MS" panose="020B0603020202020204" pitchFamily="34" charset="0"/>
            </a:endParaRPr>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EXERCISE #1</a:t>
            </a:r>
            <a:endParaRPr lang="en-US" sz="4000" dirty="0"/>
          </a:p>
        </p:txBody>
      </p:sp>
    </p:spTree>
    <p:extLst>
      <p:ext uri="{BB962C8B-B14F-4D97-AF65-F5344CB8AC3E}">
        <p14:creationId xmlns:p14="http://schemas.microsoft.com/office/powerpoint/2010/main" val="3854183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00200"/>
            <a:ext cx="8229600" cy="4525963"/>
          </a:xfrm>
          <a:prstGeom prst="rect">
            <a:avLst/>
          </a:prstGeom>
        </p:spPr>
        <p:txBody>
          <a:bodyPr>
            <a:normAutofit fontScale="92500" lnSpcReduction="10000"/>
          </a:bodyPr>
          <a:lstStyle/>
          <a:p>
            <a:r>
              <a:rPr lang="en-US" sz="3600" dirty="0" smtClean="0">
                <a:latin typeface="Trebuchet MS" panose="020B0603020202020204" pitchFamily="34" charset="0"/>
              </a:rPr>
              <a:t>“</a:t>
            </a:r>
            <a:r>
              <a:rPr lang="en-US" sz="2800" dirty="0" smtClean="0">
                <a:latin typeface="Trebuchet MS" panose="020B0603020202020204" pitchFamily="34" charset="0"/>
              </a:rPr>
              <a:t>A goal is a dream with a deadline.”</a:t>
            </a:r>
          </a:p>
          <a:p>
            <a:pPr marL="800100" lvl="2" indent="0">
              <a:buNone/>
            </a:pPr>
            <a:r>
              <a:rPr lang="en-US" sz="2400" dirty="0" smtClean="0">
                <a:latin typeface="Trebuchet MS" panose="020B0603020202020204" pitchFamily="34" charset="0"/>
              </a:rPr>
              <a:t>	- Napoleon Hill</a:t>
            </a:r>
          </a:p>
          <a:p>
            <a:r>
              <a:rPr lang="en-US" sz="2800" dirty="0" smtClean="0">
                <a:latin typeface="Trebuchet MS" panose="020B0603020202020204" pitchFamily="34" charset="0"/>
              </a:rPr>
              <a:t>“People with clear, written goals, accomplish far more in a shorter period of time than people without them could ever imagine.”	</a:t>
            </a:r>
          </a:p>
          <a:p>
            <a:pPr marL="0" indent="0">
              <a:buNone/>
            </a:pPr>
            <a:r>
              <a:rPr lang="en-US" sz="2800" dirty="0" smtClean="0">
                <a:latin typeface="Trebuchet MS" panose="020B0603020202020204" pitchFamily="34" charset="0"/>
              </a:rPr>
              <a:t>	</a:t>
            </a:r>
            <a:r>
              <a:rPr lang="en-US" sz="2400" dirty="0" smtClean="0">
                <a:latin typeface="Trebuchet MS" panose="020B0603020202020204" pitchFamily="34" charset="0"/>
              </a:rPr>
              <a:t>- Brian Tracy</a:t>
            </a:r>
          </a:p>
          <a:p>
            <a:pPr marL="566928" indent="-457200"/>
            <a:r>
              <a:rPr lang="en-US" sz="2800" dirty="0" smtClean="0">
                <a:latin typeface="Trebuchet MS" panose="020B0603020202020204" pitchFamily="34" charset="0"/>
              </a:rPr>
              <a:t>“If you don’t know where you’re going, any road will get you there.”</a:t>
            </a:r>
          </a:p>
          <a:p>
            <a:pPr marL="109728" indent="0">
              <a:buNone/>
            </a:pPr>
            <a:r>
              <a:rPr lang="en-US" sz="2800" dirty="0" smtClean="0">
                <a:latin typeface="Trebuchet MS" panose="020B0603020202020204" pitchFamily="34" charset="0"/>
              </a:rPr>
              <a:t>	</a:t>
            </a:r>
            <a:r>
              <a:rPr lang="en-US" sz="2400" dirty="0" smtClean="0">
                <a:latin typeface="Trebuchet MS" panose="020B0603020202020204" pitchFamily="34" charset="0"/>
              </a:rPr>
              <a:t>- Lewis Carroll, Alice’s Adventures in Wonderland</a:t>
            </a:r>
          </a:p>
          <a:p>
            <a:pPr marL="109728" indent="0">
              <a:buNone/>
            </a:pPr>
            <a:endParaRPr lang="en-US" dirty="0"/>
          </a:p>
        </p:txBody>
      </p:sp>
      <p:sp>
        <p:nvSpPr>
          <p:cNvPr id="4" name="Rectangle 3"/>
          <p:cNvSpPr/>
          <p:nvPr/>
        </p:nvSpPr>
        <p:spPr>
          <a:xfrm>
            <a:off x="0" y="381000"/>
            <a:ext cx="9144000" cy="707886"/>
          </a:xfrm>
          <a:prstGeom prst="rect">
            <a:avLst/>
          </a:prstGeom>
        </p:spPr>
        <p:txBody>
          <a:bodyPr wrap="square">
            <a:spAutoFit/>
          </a:bodyPr>
          <a:lstStyle/>
          <a:p>
            <a:pPr algn="ctr"/>
            <a:r>
              <a:rPr lang="en-US" sz="4000" b="1" dirty="0" smtClean="0">
                <a:solidFill>
                  <a:srgbClr val="9F874F"/>
                </a:solidFill>
                <a:latin typeface="Times New Roman" pitchFamily="18" charset="0"/>
                <a:cs typeface="Times New Roman" pitchFamily="18" charset="0"/>
              </a:rPr>
              <a:t>GOAL SETTING</a:t>
            </a:r>
          </a:p>
        </p:txBody>
      </p:sp>
    </p:spTree>
    <p:extLst>
      <p:ext uri="{BB962C8B-B14F-4D97-AF65-F5344CB8AC3E}">
        <p14:creationId xmlns:p14="http://schemas.microsoft.com/office/powerpoint/2010/main" val="278657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Custom 1">
      <a:dk1>
        <a:srgbClr val="000000"/>
      </a:dk1>
      <a:lt1>
        <a:srgbClr val="FFFFFF"/>
      </a:lt1>
      <a:dk2>
        <a:srgbClr val="1F2123"/>
      </a:dk2>
      <a:lt2>
        <a:srgbClr val="9F874F"/>
      </a:lt2>
      <a:accent1>
        <a:srgbClr val="7E97AD"/>
      </a:accent1>
      <a:accent2>
        <a:srgbClr val="9F874F"/>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38125</TotalTime>
  <Words>571</Words>
  <Application>Microsoft Office PowerPoint</Application>
  <PresentationFormat>On-screen Show (4:3)</PresentationFormat>
  <Paragraphs>85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Narrow</vt:lpstr>
      <vt:lpstr>Calibri</vt:lpstr>
      <vt:lpstr>Times New Roman</vt:lpstr>
      <vt:lpstr>Trebuchet MS</vt:lpstr>
      <vt:lpstr>Horizon</vt:lpstr>
      <vt:lpstr>Leading Your Organization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JUNIOR VICE COMMANDERS MEETING</dc:title>
  <dc:creator>Randi Law</dc:creator>
  <cp:lastModifiedBy>Johnathan Duncan</cp:lastModifiedBy>
  <cp:revision>129</cp:revision>
  <cp:lastPrinted>2015-12-09T18:51:12Z</cp:lastPrinted>
  <dcterms:created xsi:type="dcterms:W3CDTF">2012-08-28T14:57:55Z</dcterms:created>
  <dcterms:modified xsi:type="dcterms:W3CDTF">2018-11-05T19:43:43Z</dcterms:modified>
</cp:coreProperties>
</file>